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sldIdLst>
    <p:sldId id="330" r:id="rId2"/>
    <p:sldId id="338" r:id="rId3"/>
    <p:sldId id="335" r:id="rId4"/>
    <p:sldId id="336" r:id="rId5"/>
    <p:sldId id="332" r:id="rId6"/>
    <p:sldId id="282" r:id="rId7"/>
    <p:sldId id="279" r:id="rId8"/>
    <p:sldId id="280" r:id="rId9"/>
    <p:sldId id="327" r:id="rId10"/>
    <p:sldId id="277" r:id="rId11"/>
    <p:sldId id="287" r:id="rId12"/>
    <p:sldId id="289" r:id="rId13"/>
    <p:sldId id="288" r:id="rId14"/>
    <p:sldId id="260" r:id="rId15"/>
    <p:sldId id="286" r:id="rId16"/>
    <p:sldId id="281" r:id="rId17"/>
    <p:sldId id="278" r:id="rId18"/>
    <p:sldId id="331" r:id="rId19"/>
    <p:sldId id="258" r:id="rId20"/>
    <p:sldId id="259" r:id="rId21"/>
    <p:sldId id="294" r:id="rId22"/>
    <p:sldId id="295" r:id="rId23"/>
    <p:sldId id="296" r:id="rId24"/>
    <p:sldId id="297" r:id="rId25"/>
    <p:sldId id="298" r:id="rId26"/>
    <p:sldId id="339" r:id="rId27"/>
    <p:sldId id="256" r:id="rId28"/>
    <p:sldId id="334" r:id="rId29"/>
    <p:sldId id="261" r:id="rId30"/>
    <p:sldId id="263" r:id="rId31"/>
    <p:sldId id="267" r:id="rId32"/>
    <p:sldId id="275" r:id="rId33"/>
    <p:sldId id="328" r:id="rId34"/>
    <p:sldId id="300" r:id="rId35"/>
    <p:sldId id="299" r:id="rId36"/>
    <p:sldId id="302" r:id="rId37"/>
    <p:sldId id="284" r:id="rId38"/>
    <p:sldId id="285" r:id="rId39"/>
    <p:sldId id="290" r:id="rId40"/>
    <p:sldId id="291" r:id="rId41"/>
    <p:sldId id="292" r:id="rId42"/>
    <p:sldId id="293" r:id="rId43"/>
    <p:sldId id="283" r:id="rId44"/>
    <p:sldId id="268" r:id="rId45"/>
    <p:sldId id="264" r:id="rId46"/>
    <p:sldId id="265" r:id="rId47"/>
    <p:sldId id="266" r:id="rId48"/>
    <p:sldId id="269" r:id="rId49"/>
    <p:sldId id="271" r:id="rId50"/>
    <p:sldId id="272" r:id="rId51"/>
    <p:sldId id="273" r:id="rId52"/>
    <p:sldId id="274" r:id="rId53"/>
    <p:sldId id="301" r:id="rId54"/>
    <p:sldId id="257" r:id="rId55"/>
    <p:sldId id="333" r:id="rId56"/>
    <p:sldId id="303" r:id="rId57"/>
    <p:sldId id="304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5" r:id="rId76"/>
    <p:sldId id="326" r:id="rId77"/>
    <p:sldId id="329" r:id="rId7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EACA"/>
          </a:solidFill>
        </a:fill>
      </a:tcStyle>
    </a:wholeTbl>
    <a:band2H>
      <a:tcTxStyle/>
      <a:tcStyle>
        <a:tcBdr/>
        <a:fill>
          <a:solidFill>
            <a:srgbClr val="EEF5E6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2CA"/>
          </a:solidFill>
        </a:fill>
      </a:tcStyle>
    </a:wholeTbl>
    <a:band2H>
      <a:tcTxStyle/>
      <a:tcStyle>
        <a:tcBdr/>
        <a:fill>
          <a:solidFill>
            <a:srgbClr val="FFEAE6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FCB"/>
          </a:solidFill>
        </a:fill>
      </a:tcStyle>
    </a:wholeTbl>
    <a:band2H>
      <a:tcTxStyle/>
      <a:tcStyle>
        <a:tcBdr/>
        <a:fill>
          <a:solidFill>
            <a:srgbClr val="FFF0E7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33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i Steigmann" userId="2a081db9c9fdd7e5" providerId="LiveId" clId="{BE817BE1-D64D-4671-8108-562CF14057BD}"/>
    <pc:docChg chg="custSel addSld delSld modSld sldOrd">
      <pc:chgData name="Sami Steigmann" userId="2a081db9c9fdd7e5" providerId="LiveId" clId="{BE817BE1-D64D-4671-8108-562CF14057BD}" dt="2022-05-18T08:16:56.669" v="506"/>
      <pc:docMkLst>
        <pc:docMk/>
      </pc:docMkLst>
      <pc:sldChg chg="ord">
        <pc:chgData name="Sami Steigmann" userId="2a081db9c9fdd7e5" providerId="LiveId" clId="{BE817BE1-D64D-4671-8108-562CF14057BD}" dt="2022-05-18T06:53:14.445" v="61"/>
        <pc:sldMkLst>
          <pc:docMk/>
          <pc:sldMk cId="0" sldId="260"/>
        </pc:sldMkLst>
      </pc:sldChg>
      <pc:sldChg chg="ord">
        <pc:chgData name="Sami Steigmann" userId="2a081db9c9fdd7e5" providerId="LiveId" clId="{BE817BE1-D64D-4671-8108-562CF14057BD}" dt="2022-05-18T06:45:01.787" v="16"/>
        <pc:sldMkLst>
          <pc:docMk/>
          <pc:sldMk cId="0" sldId="277"/>
        </pc:sldMkLst>
      </pc:sldChg>
      <pc:sldChg chg="ord">
        <pc:chgData name="Sami Steigmann" userId="2a081db9c9fdd7e5" providerId="LiveId" clId="{BE817BE1-D64D-4671-8108-562CF14057BD}" dt="2022-05-18T07:53:33.831" v="443"/>
        <pc:sldMkLst>
          <pc:docMk/>
          <pc:sldMk cId="0" sldId="279"/>
        </pc:sldMkLst>
      </pc:sldChg>
      <pc:sldChg chg="modSp mod ord modAnim">
        <pc:chgData name="Sami Steigmann" userId="2a081db9c9fdd7e5" providerId="LiveId" clId="{BE817BE1-D64D-4671-8108-562CF14057BD}" dt="2022-05-18T07:49:58.974" v="439" actId="20577"/>
        <pc:sldMkLst>
          <pc:docMk/>
          <pc:sldMk cId="0" sldId="280"/>
        </pc:sldMkLst>
        <pc:spChg chg="mod">
          <ac:chgData name="Sami Steigmann" userId="2a081db9c9fdd7e5" providerId="LiveId" clId="{BE817BE1-D64D-4671-8108-562CF14057BD}" dt="2022-05-18T06:58:39.184" v="102" actId="14100"/>
          <ac:spMkLst>
            <pc:docMk/>
            <pc:sldMk cId="0" sldId="280"/>
            <ac:spMk id="217" creationId="{00000000-0000-0000-0000-000000000000}"/>
          </ac:spMkLst>
        </pc:spChg>
        <pc:spChg chg="mod">
          <ac:chgData name="Sami Steigmann" userId="2a081db9c9fdd7e5" providerId="LiveId" clId="{BE817BE1-D64D-4671-8108-562CF14057BD}" dt="2022-05-18T07:27:50.092" v="324" actId="1076"/>
          <ac:spMkLst>
            <pc:docMk/>
            <pc:sldMk cId="0" sldId="280"/>
            <ac:spMk id="218" creationId="{00000000-0000-0000-0000-000000000000}"/>
          </ac:spMkLst>
        </pc:spChg>
        <pc:spChg chg="mod">
          <ac:chgData name="Sami Steigmann" userId="2a081db9c9fdd7e5" providerId="LiveId" clId="{BE817BE1-D64D-4671-8108-562CF14057BD}" dt="2022-05-18T07:49:58.974" v="439" actId="20577"/>
          <ac:spMkLst>
            <pc:docMk/>
            <pc:sldMk cId="0" sldId="280"/>
            <ac:spMk id="219" creationId="{00000000-0000-0000-0000-000000000000}"/>
          </ac:spMkLst>
        </pc:spChg>
        <pc:spChg chg="mod">
          <ac:chgData name="Sami Steigmann" userId="2a081db9c9fdd7e5" providerId="LiveId" clId="{BE817BE1-D64D-4671-8108-562CF14057BD}" dt="2022-05-18T07:49:52.902" v="434" actId="20577"/>
          <ac:spMkLst>
            <pc:docMk/>
            <pc:sldMk cId="0" sldId="280"/>
            <ac:spMk id="220" creationId="{00000000-0000-0000-0000-000000000000}"/>
          </ac:spMkLst>
        </pc:spChg>
        <pc:spChg chg="mod">
          <ac:chgData name="Sami Steigmann" userId="2a081db9c9fdd7e5" providerId="LiveId" clId="{BE817BE1-D64D-4671-8108-562CF14057BD}" dt="2022-05-18T07:27:38.548" v="323" actId="1076"/>
          <ac:spMkLst>
            <pc:docMk/>
            <pc:sldMk cId="0" sldId="280"/>
            <ac:spMk id="221" creationId="{00000000-0000-0000-0000-000000000000}"/>
          </ac:spMkLst>
        </pc:spChg>
        <pc:picChg chg="mod">
          <ac:chgData name="Sami Steigmann" userId="2a081db9c9fdd7e5" providerId="LiveId" clId="{BE817BE1-D64D-4671-8108-562CF14057BD}" dt="2022-05-18T07:27:27.093" v="322" actId="14100"/>
          <ac:picMkLst>
            <pc:docMk/>
            <pc:sldMk cId="0" sldId="280"/>
            <ac:picMk id="216" creationId="{00000000-0000-0000-0000-000000000000}"/>
          </ac:picMkLst>
        </pc:picChg>
      </pc:sldChg>
      <pc:sldChg chg="ord">
        <pc:chgData name="Sami Steigmann" userId="2a081db9c9fdd7e5" providerId="LiveId" clId="{BE817BE1-D64D-4671-8108-562CF14057BD}" dt="2022-05-18T06:45:51.978" v="20"/>
        <pc:sldMkLst>
          <pc:docMk/>
          <pc:sldMk cId="0" sldId="281"/>
        </pc:sldMkLst>
      </pc:sldChg>
      <pc:sldChg chg="modSp mod ord">
        <pc:chgData name="Sami Steigmann" userId="2a081db9c9fdd7e5" providerId="LiveId" clId="{BE817BE1-D64D-4671-8108-562CF14057BD}" dt="2022-05-18T08:01:53.044" v="470" actId="207"/>
        <pc:sldMkLst>
          <pc:docMk/>
          <pc:sldMk cId="0" sldId="282"/>
        </pc:sldMkLst>
        <pc:spChg chg="mod">
          <ac:chgData name="Sami Steigmann" userId="2a081db9c9fdd7e5" providerId="LiveId" clId="{BE817BE1-D64D-4671-8108-562CF14057BD}" dt="2022-05-18T08:01:53.044" v="470" actId="207"/>
          <ac:spMkLst>
            <pc:docMk/>
            <pc:sldMk cId="0" sldId="282"/>
            <ac:spMk id="228" creationId="{00000000-0000-0000-0000-000000000000}"/>
          </ac:spMkLst>
        </pc:spChg>
      </pc:sldChg>
      <pc:sldChg chg="ord">
        <pc:chgData name="Sami Steigmann" userId="2a081db9c9fdd7e5" providerId="LiveId" clId="{BE817BE1-D64D-4671-8108-562CF14057BD}" dt="2022-05-18T06:45:24.513" v="18"/>
        <pc:sldMkLst>
          <pc:docMk/>
          <pc:sldMk cId="0" sldId="286"/>
        </pc:sldMkLst>
      </pc:sldChg>
      <pc:sldChg chg="ord">
        <pc:chgData name="Sami Steigmann" userId="2a081db9c9fdd7e5" providerId="LiveId" clId="{BE817BE1-D64D-4671-8108-562CF14057BD}" dt="2022-05-18T06:53:03.700" v="59"/>
        <pc:sldMkLst>
          <pc:docMk/>
          <pc:sldMk cId="0" sldId="288"/>
        </pc:sldMkLst>
      </pc:sldChg>
      <pc:sldChg chg="ord">
        <pc:chgData name="Sami Steigmann" userId="2a081db9c9fdd7e5" providerId="LiveId" clId="{BE817BE1-D64D-4671-8108-562CF14057BD}" dt="2022-05-18T06:51:41.679" v="55"/>
        <pc:sldMkLst>
          <pc:docMk/>
          <pc:sldMk cId="0" sldId="289"/>
        </pc:sldMkLst>
      </pc:sldChg>
      <pc:sldChg chg="delSp modSp mod ord">
        <pc:chgData name="Sami Steigmann" userId="2a081db9c9fdd7e5" providerId="LiveId" clId="{BE817BE1-D64D-4671-8108-562CF14057BD}" dt="2022-05-18T08:16:56.669" v="506"/>
        <pc:sldMkLst>
          <pc:docMk/>
          <pc:sldMk cId="0" sldId="299"/>
        </pc:sldMkLst>
        <pc:spChg chg="mod">
          <ac:chgData name="Sami Steigmann" userId="2a081db9c9fdd7e5" providerId="LiveId" clId="{BE817BE1-D64D-4671-8108-562CF14057BD}" dt="2022-05-18T08:11:47.834" v="488" actId="207"/>
          <ac:spMkLst>
            <pc:docMk/>
            <pc:sldMk cId="0" sldId="299"/>
            <ac:spMk id="300" creationId="{00000000-0000-0000-0000-000000000000}"/>
          </ac:spMkLst>
        </pc:spChg>
        <pc:picChg chg="del mod">
          <ac:chgData name="Sami Steigmann" userId="2a081db9c9fdd7e5" providerId="LiveId" clId="{BE817BE1-D64D-4671-8108-562CF14057BD}" dt="2022-05-18T08:09:50.664" v="482" actId="21"/>
          <ac:picMkLst>
            <pc:docMk/>
            <pc:sldMk cId="0" sldId="299"/>
            <ac:picMk id="299" creationId="{00000000-0000-0000-0000-000000000000}"/>
          </ac:picMkLst>
        </pc:picChg>
      </pc:sldChg>
      <pc:sldChg chg="ord">
        <pc:chgData name="Sami Steigmann" userId="2a081db9c9fdd7e5" providerId="LiveId" clId="{BE817BE1-D64D-4671-8108-562CF14057BD}" dt="2022-05-18T08:12:38.759" v="490"/>
        <pc:sldMkLst>
          <pc:docMk/>
          <pc:sldMk cId="0" sldId="300"/>
        </pc:sldMkLst>
      </pc:sldChg>
      <pc:sldChg chg="ord">
        <pc:chgData name="Sami Steigmann" userId="2a081db9c9fdd7e5" providerId="LiveId" clId="{BE817BE1-D64D-4671-8108-562CF14057BD}" dt="2022-05-18T08:13:30.291" v="492"/>
        <pc:sldMkLst>
          <pc:docMk/>
          <pc:sldMk cId="0" sldId="302"/>
        </pc:sldMkLst>
      </pc:sldChg>
      <pc:sldChg chg="modSp mod ord modAnim">
        <pc:chgData name="Sami Steigmann" userId="2a081db9c9fdd7e5" providerId="LiveId" clId="{BE817BE1-D64D-4671-8108-562CF14057BD}" dt="2022-05-18T07:47:37.751" v="416" actId="1076"/>
        <pc:sldMkLst>
          <pc:docMk/>
          <pc:sldMk cId="439536159" sldId="327"/>
        </pc:sldMkLst>
        <pc:spChg chg="mod">
          <ac:chgData name="Sami Steigmann" userId="2a081db9c9fdd7e5" providerId="LiveId" clId="{BE817BE1-D64D-4671-8108-562CF14057BD}" dt="2022-05-18T07:47:37.751" v="416" actId="1076"/>
          <ac:spMkLst>
            <pc:docMk/>
            <pc:sldMk cId="439536159" sldId="327"/>
            <ac:spMk id="144" creationId="{00000000-0000-0000-0000-000000000000}"/>
          </ac:spMkLst>
        </pc:spChg>
        <pc:picChg chg="mod">
          <ac:chgData name="Sami Steigmann" userId="2a081db9c9fdd7e5" providerId="LiveId" clId="{BE817BE1-D64D-4671-8108-562CF14057BD}" dt="2022-05-18T07:44:02.887" v="406" actId="1076"/>
          <ac:picMkLst>
            <pc:docMk/>
            <pc:sldMk cId="439536159" sldId="327"/>
            <ac:picMk id="143" creationId="{00000000-0000-0000-0000-000000000000}"/>
          </ac:picMkLst>
        </pc:picChg>
      </pc:sldChg>
      <pc:sldChg chg="modSp ord">
        <pc:chgData name="Sami Steigmann" userId="2a081db9c9fdd7e5" providerId="LiveId" clId="{BE817BE1-D64D-4671-8108-562CF14057BD}" dt="2022-05-18T07:57:26.321" v="446" actId="1076"/>
        <pc:sldMkLst>
          <pc:docMk/>
          <pc:sldMk cId="2921285931" sldId="328"/>
        </pc:sldMkLst>
        <pc:picChg chg="mod">
          <ac:chgData name="Sami Steigmann" userId="2a081db9c9fdd7e5" providerId="LiveId" clId="{BE817BE1-D64D-4671-8108-562CF14057BD}" dt="2022-05-18T07:57:26.321" v="446" actId="1076"/>
          <ac:picMkLst>
            <pc:docMk/>
            <pc:sldMk cId="2921285931" sldId="328"/>
            <ac:picMk id="1026" creationId="{B4F6ED8E-57FD-4839-9773-40F5E9FF907B}"/>
          </ac:picMkLst>
        </pc:picChg>
      </pc:sldChg>
      <pc:sldChg chg="ord">
        <pc:chgData name="Sami Steigmann" userId="2a081db9c9fdd7e5" providerId="LiveId" clId="{BE817BE1-D64D-4671-8108-562CF14057BD}" dt="2022-05-18T06:48:52.119" v="37"/>
        <pc:sldMkLst>
          <pc:docMk/>
          <pc:sldMk cId="3065043429" sldId="331"/>
        </pc:sldMkLst>
      </pc:sldChg>
      <pc:sldChg chg="ord">
        <pc:chgData name="Sami Steigmann" userId="2a081db9c9fdd7e5" providerId="LiveId" clId="{BE817BE1-D64D-4671-8108-562CF14057BD}" dt="2022-05-18T06:42:40.255" v="10"/>
        <pc:sldMkLst>
          <pc:docMk/>
          <pc:sldMk cId="1265852684" sldId="332"/>
        </pc:sldMkLst>
      </pc:sldChg>
      <pc:sldChg chg="ord">
        <pc:chgData name="Sami Steigmann" userId="2a081db9c9fdd7e5" providerId="LiveId" clId="{BE817BE1-D64D-4671-8108-562CF14057BD}" dt="2022-05-18T06:43:10.567" v="12"/>
        <pc:sldMkLst>
          <pc:docMk/>
          <pc:sldMk cId="2389843062" sldId="333"/>
        </pc:sldMkLst>
      </pc:sldChg>
      <pc:sldChg chg="del">
        <pc:chgData name="Sami Steigmann" userId="2a081db9c9fdd7e5" providerId="LiveId" clId="{BE817BE1-D64D-4671-8108-562CF14057BD}" dt="2022-05-18T06:38:11.082" v="0" actId="2696"/>
        <pc:sldMkLst>
          <pc:docMk/>
          <pc:sldMk cId="2120123857" sldId="337"/>
        </pc:sldMkLst>
      </pc:sldChg>
      <pc:sldChg chg="add">
        <pc:chgData name="Sami Steigmann" userId="2a081db9c9fdd7e5" providerId="LiveId" clId="{BE817BE1-D64D-4671-8108-562CF14057BD}" dt="2022-05-18T06:48:16.809" v="29" actId="2890"/>
        <pc:sldMkLst>
          <pc:docMk/>
          <pc:sldMk cId="2444232146" sldId="3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3733800" cy="4114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00600" y="2209800"/>
            <a:ext cx="3733800" cy="3505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0" y="1600199"/>
            <a:ext cx="3733800" cy="574676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spc="0">
                <a:solidFill>
                  <a:srgbClr val="CAF278"/>
                </a:solidFill>
              </a:defRPr>
            </a:pPr>
            <a:endParaRPr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800600" y="1600199"/>
            <a:ext cx="3733800" cy="574676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spc="0">
                <a:solidFill>
                  <a:srgbClr val="CAF278"/>
                </a:solidFill>
              </a:defRPr>
            </a:pPr>
            <a:endParaRPr/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400" y="1447800"/>
            <a:ext cx="4648200" cy="4267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612648" y="1447800"/>
            <a:ext cx="2971801" cy="1097281"/>
          </a:xfrm>
          <a:prstGeom prst="rect">
            <a:avLst/>
          </a:prstGeom>
        </p:spPr>
        <p:txBody>
          <a:bodyPr/>
          <a:lstStyle>
            <a:lvl1pPr>
              <a:defRPr sz="1800" cap="none">
                <a:solidFill>
                  <a:srgbClr val="CAF278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2648" y="2547890"/>
            <a:ext cx="2971801" cy="3167110"/>
          </a:xfrm>
          <a:prstGeom prst="rect">
            <a:avLst/>
          </a:prstGeom>
        </p:spPr>
        <p:txBody>
          <a:bodyPr lIns="9144" tIns="9144" rIns="9144" bIns="9144"/>
          <a:lstStyle/>
          <a:p>
            <a:pPr marL="0" indent="0">
              <a:buClrTx/>
              <a:buSzTx/>
              <a:buFontTx/>
              <a:buNone/>
              <a:defRPr sz="1400" spc="0"/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8" r:id="rId6"/>
  </p:sldLayoutIdLst>
  <p:transition spd="med"/>
  <p:hf sldNum="0"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5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1pPr>
      <a:lvl2pPr marL="7429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2pPr>
      <a:lvl3pPr marL="1143000" marR="0" indent="-228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3pPr>
      <a:lvl4pPr marL="1600200" marR="0" indent="-228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4pPr>
      <a:lvl5pPr marL="2057400" marR="0" indent="-228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5pPr>
      <a:lvl6pPr marL="2514600" marR="0" indent="-228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6pPr>
      <a:lvl7pPr marL="2971800" marR="0" indent="-228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7pPr>
      <a:lvl8pPr marL="3429000" marR="0" indent="-228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8pPr>
      <a:lvl9pPr marL="3886200" marR="0" indent="-228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CAF278"/>
        </a:buClr>
        <a:buSzPct val="100000"/>
        <a:buFont typeface="Arial"/>
        <a:buChar char="•"/>
        <a:tabLst/>
        <a:defRPr sz="1700" b="0" i="0" u="none" strike="noStrike" cap="none" spc="30" baseline="0">
          <a:ln>
            <a:noFill/>
          </a:ln>
          <a:solidFill>
            <a:srgbClr val="FFFFFF"/>
          </a:solidFill>
          <a:uFillTx/>
          <a:latin typeface="Arial Narrow"/>
          <a:ea typeface="Arial Narrow"/>
          <a:cs typeface="Arial Narrow"/>
          <a:sym typeface="Arial Narrow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j.com/hudson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youtu.be/cakjV0owycg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hotos.google.com/photo/AF1QipPxZxVg_Ie089pCJhpGJFnarr5TrU8iX0C056a7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sami1939@gmail.com" TargetMode="External"/><Relationship Id="rId2" Type="http://schemas.openxmlformats.org/officeDocument/2006/relationships/hyperlink" Target="http://SamiSpeaks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tiff"/><Relationship Id="rId4" Type="http://schemas.openxmlformats.org/officeDocument/2006/relationships/image" Target="../media/image81.ti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795C9EBA-1FA2-46A0-A34F-EC7095787C0B}"/>
              </a:ext>
            </a:extLst>
          </p:cNvPr>
          <p:cNvSpPr/>
          <p:nvPr/>
        </p:nvSpPr>
        <p:spPr>
          <a:xfrm>
            <a:off x="364048" y="23312"/>
            <a:ext cx="4796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Visit my website: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14D66226-0119-4D8B-A660-9C90915C3D09}"/>
              </a:ext>
            </a:extLst>
          </p:cNvPr>
          <p:cNvSpPr/>
          <p:nvPr/>
        </p:nvSpPr>
        <p:spPr>
          <a:xfrm>
            <a:off x="3720720" y="5812206"/>
            <a:ext cx="5423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SAMISPEAKS.COM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99DC7-A53F-482D-973C-9792687F8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782"/>
            <a:ext cx="9144000" cy="48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3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" descr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182"/>
            <a:ext cx="9144000" cy="563880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Line"/>
          <p:cNvSpPr/>
          <p:nvPr/>
        </p:nvSpPr>
        <p:spPr>
          <a:xfrm flipH="1">
            <a:off x="6420207" y="637143"/>
            <a:ext cx="527646" cy="1824451"/>
          </a:xfrm>
          <a:prstGeom prst="line">
            <a:avLst/>
          </a:prstGeom>
          <a:ln w="88900">
            <a:solidFill>
              <a:srgbClr val="FF2600"/>
            </a:solidFill>
            <a:tailEnd type="triangle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Labor camp"/>
          <p:cNvSpPr txBox="1"/>
          <p:nvPr/>
        </p:nvSpPr>
        <p:spPr>
          <a:xfrm>
            <a:off x="5947841" y="139699"/>
            <a:ext cx="2120038" cy="94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 camp</a:t>
            </a:r>
          </a:p>
        </p:txBody>
      </p:sp>
      <p:sp>
        <p:nvSpPr>
          <p:cNvPr id="200" name="Line"/>
          <p:cNvSpPr/>
          <p:nvPr/>
        </p:nvSpPr>
        <p:spPr>
          <a:xfrm>
            <a:off x="2526427" y="818816"/>
            <a:ext cx="2467213" cy="1961714"/>
          </a:xfrm>
          <a:prstGeom prst="line">
            <a:avLst/>
          </a:prstGeom>
          <a:ln w="76200">
            <a:solidFill>
              <a:srgbClr val="FF2600"/>
            </a:solidFill>
            <a:miter lim="400000"/>
            <a:tailEnd type="triangle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Where I was born"/>
          <p:cNvSpPr txBox="1"/>
          <p:nvPr/>
        </p:nvSpPr>
        <p:spPr>
          <a:xfrm>
            <a:off x="1076121" y="226059"/>
            <a:ext cx="2988413" cy="94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Where I was born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 advAuto="0"/>
      <p:bldP spid="199" grpId="0" animBg="1" advAuto="0"/>
      <p:bldP spid="200" grpId="0" animBg="1" advAuto="0"/>
      <p:bldP spid="20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ZERNOWITZ (1939)"/>
          <p:cNvSpPr txBox="1"/>
          <p:nvPr/>
        </p:nvSpPr>
        <p:spPr>
          <a:xfrm>
            <a:off x="1471904" y="30978"/>
            <a:ext cx="6200192" cy="835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CZERNOWITZ</a:t>
            </a:r>
            <a:r>
              <a:t> (1939)</a:t>
            </a:r>
          </a:p>
        </p:txBody>
      </p:sp>
      <p:pic>
        <p:nvPicPr>
          <p:cNvPr id="3" name="תמונה 2" descr="תמונה שמכילה טקסט, אדם, לדגמן&#10;&#10;התיאור נוצר באופן אוטומטי">
            <a:extLst>
              <a:ext uri="{FF2B5EF4-FFF2-40B4-BE49-F238E27FC236}">
                <a16:creationId xmlns:a16="http://schemas.microsoft.com/office/drawing/2014/main" id="{9E99D2C0-4FD6-4F5C-BBBD-EF6FB0F7D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" y="1059997"/>
            <a:ext cx="8296275" cy="55054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91816"/>
            <a:ext cx="8686800" cy="606618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extBox 2"/>
          <p:cNvSpPr txBox="1"/>
          <p:nvPr/>
        </p:nvSpPr>
        <p:spPr>
          <a:xfrm>
            <a:off x="0" y="118385"/>
            <a:ext cx="91440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/>
              <a:t>BNEI AKIVA</a:t>
            </a:r>
            <a:r>
              <a:rPr dirty="0"/>
              <a:t> </a:t>
            </a:r>
            <a:r>
              <a:rPr sz="3200" dirty="0"/>
              <a:t>(Religious Zionist Youth Group)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99" y="725309"/>
            <a:ext cx="4419601" cy="605927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60" name="TextBox 2"/>
          <p:cNvSpPr txBox="1"/>
          <p:nvPr/>
        </p:nvSpPr>
        <p:spPr>
          <a:xfrm>
            <a:off x="0" y="-81280"/>
            <a:ext cx="9144000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800" dirty="0"/>
              <a:t>1947</a:t>
            </a:r>
            <a:r>
              <a:rPr dirty="0"/>
              <a:t> </a:t>
            </a:r>
            <a:r>
              <a:rPr sz="2800" dirty="0"/>
              <a:t>in</a:t>
            </a:r>
            <a:r>
              <a:rPr dirty="0"/>
              <a:t> </a:t>
            </a:r>
            <a:r>
              <a:rPr sz="2800" dirty="0"/>
              <a:t>REGHIN</a:t>
            </a:r>
            <a:r>
              <a:rPr dirty="0"/>
              <a:t> (</a:t>
            </a:r>
            <a:r>
              <a:rPr sz="2800" dirty="0"/>
              <a:t>TRANSYLVANIA</a:t>
            </a:r>
            <a:r>
              <a:rPr dirty="0"/>
              <a:t>)</a:t>
            </a:r>
          </a:p>
        </p:txBody>
      </p:sp>
      <p:pic>
        <p:nvPicPr>
          <p:cNvPr id="3" name="תמונה 2" descr="תמונה שמכילה טקסט, אדם, לדגמן&#10;&#10;התיאור נוצר באופן אוטומטי">
            <a:extLst>
              <a:ext uri="{FF2B5EF4-FFF2-40B4-BE49-F238E27FC236}">
                <a16:creationId xmlns:a16="http://schemas.microsoft.com/office/drawing/2014/main" id="{2A515AB8-6CD4-4583-BBC2-04BFF4F02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61" y="1279751"/>
            <a:ext cx="3067050" cy="40862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creen Shot 2019-03-02 at 4.37.17 PM.png" descr="Screen Shot 2019-03-02 at 4.37.1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580261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VICTIM and SURVIVOR…"/>
          <p:cNvSpPr txBox="1"/>
          <p:nvPr/>
        </p:nvSpPr>
        <p:spPr>
          <a:xfrm>
            <a:off x="0" y="740410"/>
            <a:ext cx="9144001" cy="141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/>
              <a:t>VICTIM</a:t>
            </a:r>
            <a:r>
              <a:rPr dirty="0"/>
              <a:t> and </a:t>
            </a:r>
            <a:r>
              <a:rPr b="1" dirty="0"/>
              <a:t>SURVIVOR</a:t>
            </a:r>
          </a:p>
          <a:p>
            <a:pPr algn="ctr">
              <a:defRPr sz="32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Not only of the Holocaust, but also after the war.</a:t>
            </a:r>
          </a:p>
        </p:txBody>
      </p:sp>
      <p:sp>
        <p:nvSpPr>
          <p:cNvPr id="134" name="MOTIVATIONAL SPEAKER"/>
          <p:cNvSpPr txBox="1"/>
          <p:nvPr/>
        </p:nvSpPr>
        <p:spPr>
          <a:xfrm>
            <a:off x="2291380" y="5217835"/>
            <a:ext cx="5292762" cy="584775"/>
          </a:xfrm>
          <a:prstGeom prst="rect">
            <a:avLst/>
          </a:prstGeom>
          <a:solidFill>
            <a:srgbClr val="000000"/>
          </a:solidFill>
          <a:ln w="25400">
            <a:solidFill>
              <a:srgbClr val="C2AF77"/>
            </a:solidFill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100" b="1">
                <a:solidFill>
                  <a:srgbClr val="C2AF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200" dirty="0"/>
              <a:t>MOTIVATIONAL SPEAKER</a:t>
            </a:r>
          </a:p>
        </p:txBody>
      </p:sp>
      <p:sp>
        <p:nvSpPr>
          <p:cNvPr id="135" name="Teaching life lessons (overcoming obstacles and challenges) based on my personal experiences."/>
          <p:cNvSpPr txBox="1"/>
          <p:nvPr/>
        </p:nvSpPr>
        <p:spPr>
          <a:xfrm>
            <a:off x="87153" y="6002070"/>
            <a:ext cx="8969694" cy="74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buClr>
                <a:srgbClr val="CAF278"/>
              </a:buClr>
              <a:buFont typeface="Arial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Teaching life lessons (</a:t>
            </a:r>
            <a:r>
              <a:rPr b="1" dirty="0"/>
              <a:t>overcoming obstacles</a:t>
            </a:r>
            <a:r>
              <a:rPr dirty="0"/>
              <a:t> and </a:t>
            </a:r>
            <a:r>
              <a:rPr b="1" dirty="0"/>
              <a:t>challenges</a:t>
            </a:r>
            <a:r>
              <a:rPr dirty="0"/>
              <a:t>)</a:t>
            </a:r>
            <a:br>
              <a:rPr dirty="0"/>
            </a:br>
            <a:r>
              <a:rPr sz="2300" dirty="0"/>
              <a:t>based on my personal experiences.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" descr="Picture 1"/>
          <p:cNvPicPr>
            <a:picLocks noChangeAspect="1"/>
          </p:cNvPicPr>
          <p:nvPr/>
        </p:nvPicPr>
        <p:blipFill>
          <a:blip r:embed="rId2">
            <a:alphaModFix amt="14665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280"/>
            <a:ext cx="9144000" cy="563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2" descr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336" y="1047260"/>
            <a:ext cx="4221693" cy="580196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Box 3"/>
          <p:cNvSpPr txBox="1"/>
          <p:nvPr/>
        </p:nvSpPr>
        <p:spPr>
          <a:xfrm>
            <a:off x="-29818" y="-24286"/>
            <a:ext cx="9144001" cy="984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Reghina &amp; Nathan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he whole world participated"/>
          <p:cNvSpPr txBox="1"/>
          <p:nvPr/>
        </p:nvSpPr>
        <p:spPr>
          <a:xfrm>
            <a:off x="641019" y="212911"/>
            <a:ext cx="7861962" cy="761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The</a:t>
            </a:r>
            <a:r>
              <a:t> </a:t>
            </a:r>
            <a:r>
              <a:rPr b="1"/>
              <a:t>whole world participated</a:t>
            </a:r>
          </a:p>
        </p:txBody>
      </p:sp>
      <p:pic>
        <p:nvPicPr>
          <p:cNvPr id="224" name="Picture 1" descr="Picture 1"/>
          <p:cNvPicPr>
            <a:picLocks noChangeAspect="1"/>
          </p:cNvPicPr>
          <p:nvPr/>
        </p:nvPicPr>
        <p:blipFill>
          <a:blip r:embed="rId2">
            <a:alphaModFix amt="14665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99"/>
            <a:ext cx="9144000" cy="563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Antonescu ordered massive reprisals. By noon the next day,…"/>
          <p:cNvSpPr txBox="1"/>
          <p:nvPr/>
        </p:nvSpPr>
        <p:spPr>
          <a:xfrm>
            <a:off x="0" y="1468664"/>
            <a:ext cx="9144000" cy="51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4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Antonescu</a:t>
            </a:r>
            <a:r>
              <a:rPr dirty="0"/>
              <a:t> ordered massive reprisals. By noon the next day,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4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thousands of Jews and Communists were shot or hanged in the streets.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41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solidFill>
                <a:srgbClr val="FFFFFF"/>
              </a:solidFill>
            </a:endParaRPr>
          </a:p>
          <a:p>
            <a:pPr algn="ctr">
              <a:defRPr sz="4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19,000 Jews were taken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4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to the harbor square, where they were covered in gasoline and then burned.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 advAuto="0"/>
      <p:bldP spid="225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HE DEPORTATION"/>
          <p:cNvSpPr txBox="1"/>
          <p:nvPr/>
        </p:nvSpPr>
        <p:spPr>
          <a:xfrm>
            <a:off x="1060856" y="121919"/>
            <a:ext cx="7022288" cy="98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800" b="1" i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DEPORTATION</a:t>
            </a:r>
          </a:p>
        </p:txBody>
      </p:sp>
      <p:pic>
        <p:nvPicPr>
          <p:cNvPr id="204" name="Picture 1" descr="Picture 1"/>
          <p:cNvPicPr>
            <a:picLocks noChangeAspect="1"/>
          </p:cNvPicPr>
          <p:nvPr/>
        </p:nvPicPr>
        <p:blipFill>
          <a:blip r:embed="rId2">
            <a:alphaModFix amt="14665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360"/>
            <a:ext cx="9144000" cy="563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xtBox 2"/>
          <p:cNvSpPr txBox="1"/>
          <p:nvPr/>
        </p:nvSpPr>
        <p:spPr>
          <a:xfrm>
            <a:off x="0" y="1266951"/>
            <a:ext cx="9144001" cy="5563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Most of the Jews remaining in Bessarabia and Northern Bukovina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after the summer and autumn massacres, were deported to camps and ghettos in Transnistria</a:t>
            </a:r>
          </a:p>
          <a:p>
            <a:pPr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algn="ctr"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Many died on the way, and two-thirds perished in Transnistria from epidemics, famine, and shooting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7F9CE8-DB39-4FA0-8C9B-7979C88595E9}"/>
              </a:ext>
            </a:extLst>
          </p:cNvPr>
          <p:cNvSpPr txBox="1"/>
          <p:nvPr/>
        </p:nvSpPr>
        <p:spPr>
          <a:xfrm>
            <a:off x="5260258" y="1859342"/>
            <a:ext cx="465065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0650434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HISTORY vs LIVING HISTORY"/>
          <p:cNvSpPr txBox="1"/>
          <p:nvPr/>
        </p:nvSpPr>
        <p:spPr>
          <a:xfrm>
            <a:off x="-20320" y="169429"/>
            <a:ext cx="9184641" cy="1622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5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HISTORY </a:t>
            </a:r>
            <a:r>
              <a:rPr i="1"/>
              <a:t>vs</a:t>
            </a:r>
            <a:r>
              <a:t> LIVING HISTORY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586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E57EEB-FA08-1C90-6071-594157E1A09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656748" y="1600200"/>
            <a:ext cx="922944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ass the Baton">
            <a:hlinkClick r:id="" action="ppaction://media"/>
            <a:extLst>
              <a:ext uri="{FF2B5EF4-FFF2-40B4-BE49-F238E27FC236}">
                <a16:creationId xmlns:a16="http://schemas.microsoft.com/office/drawing/2014/main" id="{8EF419A4-210C-051F-2803-67C531A61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18382"/>
            <a:ext cx="9144001" cy="5734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Picture 2"/>
          <p:cNvGrpSpPr/>
          <p:nvPr/>
        </p:nvGrpSpPr>
        <p:grpSpPr>
          <a:xfrm>
            <a:off x="3045221" y="3248659"/>
            <a:ext cx="3053588" cy="1612906"/>
            <a:chOff x="0" y="0"/>
            <a:chExt cx="3053586" cy="1612904"/>
          </a:xfrm>
        </p:grpSpPr>
        <p:pic>
          <p:nvPicPr>
            <p:cNvPr id="125" name="Picture 2" descr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100" y="38100"/>
              <a:ext cx="2977387" cy="15240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" name="Picture 2" descr="Picture 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3053588" cy="1612905"/>
            </a:xfrm>
            <a:prstGeom prst="rect">
              <a:avLst/>
            </a:prstGeom>
            <a:effectLst/>
          </p:spPr>
        </p:pic>
      </p:grpSp>
      <p:pic>
        <p:nvPicPr>
          <p:cNvPr id="127" name="Picture 2" descr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068" y="4904390"/>
            <a:ext cx="8815757" cy="178545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28" name="YOU            have the power"/>
          <p:cNvSpPr txBox="1"/>
          <p:nvPr/>
        </p:nvSpPr>
        <p:spPr>
          <a:xfrm>
            <a:off x="69088" y="125388"/>
            <a:ext cx="8120595" cy="77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       </a:t>
            </a:r>
            <a:r>
              <a:rPr sz="4500">
                <a:solidFill>
                  <a:srgbClr val="FFFB00"/>
                </a:solidFill>
              </a:rPr>
              <a:t>YOU</a:t>
            </a:r>
            <a:r>
              <a:t>            </a:t>
            </a:r>
            <a:r>
              <a:rPr sz="4300"/>
              <a:t>have the power</a:t>
            </a:r>
          </a:p>
        </p:txBody>
      </p:sp>
      <p:sp>
        <p:nvSpPr>
          <p:cNvPr id="129" name="CHANGE                  somebody’s life."/>
          <p:cNvSpPr txBox="1"/>
          <p:nvPr/>
        </p:nvSpPr>
        <p:spPr>
          <a:xfrm>
            <a:off x="381012" y="2508539"/>
            <a:ext cx="7801547" cy="77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500">
                <a:solidFill>
                  <a:srgbClr val="FFFB00"/>
                </a:solidFill>
              </a:rPr>
              <a:t>CHANGE</a:t>
            </a:r>
            <a:r>
              <a:t>                  </a:t>
            </a:r>
            <a:r>
              <a:rPr sz="3400"/>
              <a:t>somebody’s life.</a:t>
            </a:r>
          </a:p>
        </p:txBody>
      </p:sp>
      <p:sp>
        <p:nvSpPr>
          <p:cNvPr id="130" name="to"/>
          <p:cNvSpPr txBox="1"/>
          <p:nvPr/>
        </p:nvSpPr>
        <p:spPr>
          <a:xfrm>
            <a:off x="4138167" y="1798561"/>
            <a:ext cx="593345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 advAuto="0"/>
      <p:bldP spid="128" grpId="0" animBg="1" advAuto="0"/>
      <p:bldP spid="129" grpId="0" build="p" bldLvl="5" animBg="1" advAuto="0"/>
      <p:bldP spid="130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32" y="645803"/>
            <a:ext cx="8811867" cy="60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extBox 2"/>
          <p:cNvSpPr txBox="1"/>
          <p:nvPr/>
        </p:nvSpPr>
        <p:spPr>
          <a:xfrm>
            <a:off x="-19879" y="152400"/>
            <a:ext cx="9144001" cy="513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Application to Fund for Victims of Medical Experiments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482" y="1259006"/>
            <a:ext cx="5245036" cy="573844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extBox 2"/>
          <p:cNvSpPr txBox="1"/>
          <p:nvPr/>
        </p:nvSpPr>
        <p:spPr>
          <a:xfrm>
            <a:off x="0" y="33129"/>
            <a:ext cx="9144000" cy="1278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“My parents told me that I was subjected to </a:t>
            </a:r>
            <a:r>
              <a:rPr b="1"/>
              <a:t>Nazi medical experimentation</a:t>
            </a:r>
            <a:r>
              <a:t>, </a:t>
            </a:r>
          </a:p>
          <a:p>
            <a:pPr algn="ctr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but did not go into specifics… All I know is that </a:t>
            </a:r>
            <a:r>
              <a:rPr b="1"/>
              <a:t>I suffered – all my life – </a:t>
            </a:r>
            <a:endParaRPr>
              <a:solidFill>
                <a:srgbClr val="FFFFFF"/>
              </a:solidFill>
            </a:endParaRPr>
          </a:p>
          <a:p>
            <a:pPr algn="ctr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from head, neck, shoulder &amp; back problems…</a:t>
            </a:r>
          </a:p>
          <a:p>
            <a:pPr algn="ctr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hope that this info will suffice.”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" descr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1" cy="701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Box 3"/>
          <p:cNvSpPr txBox="1"/>
          <p:nvPr/>
        </p:nvSpPr>
        <p:spPr>
          <a:xfrm>
            <a:off x="4276476" y="1080219"/>
            <a:ext cx="49134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By Jonathan Lin | The Jersey Journal on May 06, 2015</a:t>
            </a:r>
          </a:p>
        </p:txBody>
      </p:sp>
      <p:sp>
        <p:nvSpPr>
          <p:cNvPr id="288" name="TextBox 2"/>
          <p:cNvSpPr txBox="1"/>
          <p:nvPr/>
        </p:nvSpPr>
        <p:spPr>
          <a:xfrm>
            <a:off x="0" y="152701"/>
            <a:ext cx="9144000" cy="8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Holocaust survivor who underwent Nazi medical experiments shares his story with Bayonne 7th graders</a:t>
            </a:r>
          </a:p>
        </p:txBody>
      </p:sp>
      <p:sp>
        <p:nvSpPr>
          <p:cNvPr id="289" name="TextBox 3"/>
          <p:cNvSpPr txBox="1"/>
          <p:nvPr/>
        </p:nvSpPr>
        <p:spPr>
          <a:xfrm>
            <a:off x="7300983" y="953219"/>
            <a:ext cx="491349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By Jonathan Lin | The Journal on May 06, 2015By Jonathan Lin | The Journal on May 06, 2015</a:t>
            </a:r>
          </a:p>
        </p:txBody>
      </p:sp>
      <p:sp>
        <p:nvSpPr>
          <p:cNvPr id="290" name="TextBox 4"/>
          <p:cNvSpPr txBox="1"/>
          <p:nvPr/>
        </p:nvSpPr>
        <p:spPr>
          <a:xfrm>
            <a:off x="0" y="1575936"/>
            <a:ext cx="9144001" cy="5520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Sami Steigmann doesn't remember 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what medical experiments the Nazis did to him as a child 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but after more than 70 years, they still cause him pain every day.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Despite that suffering, the 75-year-old Holocaust survivor says 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 has stopped thinking of himself as one of the “victims" who were imprisoned and abused at a Nazi labor camp in</a:t>
            </a: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Mogilev Podolski, Ukraine…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…In a presentation today to hundreds of 7th graders visiting</a:t>
            </a: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Bayonne High School, Steigmann shared his life story, 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citing other difficult experiences such as </a:t>
            </a: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being homeless at one point in New York </a:t>
            </a: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 being unable to see his grandchildren.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1" name="BAYONNE May 6, 2015"/>
          <p:cNvSpPr txBox="1"/>
          <p:nvPr/>
        </p:nvSpPr>
        <p:spPr>
          <a:xfrm>
            <a:off x="6669319" y="1092919"/>
            <a:ext cx="2375840" cy="33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2"/>
              </a:rPr>
              <a:t>BAYONNE</a:t>
            </a:r>
            <a:r>
              <a:t> May 6,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90">
                                            <p:txEl>
                                              <p:charRg st="610" end="6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 advAuto="0"/>
      <p:bldP spid="290" grpId="0" build="p" bldLvl="5" animBg="1" advAuto="0"/>
      <p:bldP spid="29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Box 3"/>
          <p:cNvSpPr txBox="1"/>
          <p:nvPr/>
        </p:nvSpPr>
        <p:spPr>
          <a:xfrm>
            <a:off x="4230511" y="953219"/>
            <a:ext cx="49134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By Jonathan Lin | The Jersey Journal on May 06, 2015</a:t>
            </a:r>
          </a:p>
        </p:txBody>
      </p:sp>
      <p:sp>
        <p:nvSpPr>
          <p:cNvPr id="294" name="TextBox 3"/>
          <p:cNvSpPr txBox="1"/>
          <p:nvPr/>
        </p:nvSpPr>
        <p:spPr>
          <a:xfrm>
            <a:off x="4230511" y="953219"/>
            <a:ext cx="49134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By Jonathan Lin | The Jersey Journal on May 06,015</a:t>
            </a:r>
          </a:p>
        </p:txBody>
      </p:sp>
      <p:sp>
        <p:nvSpPr>
          <p:cNvPr id="295" name="TextBox 2"/>
          <p:cNvSpPr txBox="1"/>
          <p:nvPr/>
        </p:nvSpPr>
        <p:spPr>
          <a:xfrm>
            <a:off x="0" y="2246170"/>
            <a:ext cx="9144001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algn="ctr"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algn="ctr">
              <a:defRPr sz="2100"/>
            </a:pPr>
            <a:r>
              <a:t>Jew Holohoaxer Claims Nazi Medical Experiment He Can’t Remember Still Cause Him Pain</a:t>
            </a:r>
          </a:p>
          <a:p>
            <a:br/>
            <a:r>
              <a:t>						                           Daily Slave, May 8, 2015</a:t>
            </a:r>
          </a:p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riment</a:t>
            </a:r>
          </a:p>
        </p:txBody>
      </p:sp>
      <p:sp>
        <p:nvSpPr>
          <p:cNvPr id="296" name="TextBox 5"/>
          <p:cNvSpPr txBox="1"/>
          <p:nvPr/>
        </p:nvSpPr>
        <p:spPr>
          <a:xfrm>
            <a:off x="10159" y="3609231"/>
            <a:ext cx="9123682" cy="403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i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Unlike the millions of other Jew Holohoaxers he somehow was not experimented on by Josef Mengele.</a:t>
            </a:r>
            <a:endParaRPr>
              <a:solidFill>
                <a:srgbClr val="FFFFFF"/>
              </a:solidFill>
            </a:endParaRP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rgbClr val="FFFFFF"/>
              </a:solidFill>
            </a:endParaRP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…Surprisingly he did not invoke Josef Mengele’s name in reference to these alleged experiments.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rgbClr val="FFFFFF"/>
              </a:solidFill>
            </a:endParaRP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This Jew is nothing but a lying rat.  These Jews need to be banned from speaking to students.  Instead they need to be locked up in FEMA camps.</a:t>
            </a: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rgbClr val="FFFFFF"/>
              </a:solidFill>
            </a:endParaRPr>
          </a:p>
          <a:p>
            <a:pPr algn="ctr">
              <a:defRPr b="1">
                <a:solidFill>
                  <a:srgbClr val="0119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→ Based on the exact copy of </a:t>
            </a:r>
            <a:r>
              <a:rPr i="1"/>
              <a:t>The Jersey Journal </a:t>
            </a:r>
            <a:r>
              <a:t>article</a:t>
            </a:r>
          </a:p>
          <a:p>
            <a:pPr>
              <a:defRPr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ctr">
              <a:defRPr b="1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-547353"/>
            <a:ext cx="8229600" cy="411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 advAuto="0"/>
      <p:bldP spid="296" grpId="0" animBg="1" advAuto="0"/>
      <p:bldP spid="297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7F9CE8-DB39-4FA0-8C9B-7979C88595E9}"/>
              </a:ext>
            </a:extLst>
          </p:cNvPr>
          <p:cNvSpPr txBox="1"/>
          <p:nvPr/>
        </p:nvSpPr>
        <p:spPr>
          <a:xfrm>
            <a:off x="5260258" y="1859342"/>
            <a:ext cx="465065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44423214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104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ami Steigmann"/>
          <p:cNvSpPr txBox="1"/>
          <p:nvPr/>
        </p:nvSpPr>
        <p:spPr>
          <a:xfrm>
            <a:off x="1294765" y="203518"/>
            <a:ext cx="6940551" cy="2315972"/>
          </a:xfrm>
          <a:prstGeom prst="rect">
            <a:avLst/>
          </a:prstGeom>
          <a:ln w="12700">
            <a:miter lim="400000"/>
          </a:ln>
          <a:effectLst>
            <a:outerShdw blurRad="190500" dir="20971376" rotWithShape="0">
              <a:srgbClr val="FFFFFF">
                <a:alpha val="6176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spcBef>
                <a:spcPts val="1100"/>
              </a:spcBef>
              <a:buClr>
                <a:srgbClr val="CAF278"/>
              </a:buClr>
              <a:buFont typeface="Arial"/>
              <a:defRPr sz="10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r>
              <a:t>Sami Steigmann</a:t>
            </a:r>
            <a:endParaRPr spc="2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DDECB-1B5B-45C7-9675-550A7F0BF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1258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56"/>
          <p:cNvSpPr txBox="1"/>
          <p:nvPr/>
        </p:nvSpPr>
        <p:spPr>
          <a:xfrm>
            <a:off x="385577" y="1870718"/>
            <a:ext cx="2928621" cy="3116564"/>
          </a:xfrm>
          <a:prstGeom prst="rect">
            <a:avLst/>
          </a:prstGeom>
          <a:ln w="12700">
            <a:miter lim="400000"/>
          </a:ln>
          <a:effectLst>
            <a:outerShdw blurRad="254000" dist="127000" rotWithShape="0">
              <a:srgbClr val="797979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0" b="1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56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3E037542-2DE4-4F77-816E-35C30025F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" y="0"/>
            <a:ext cx="7984066" cy="7878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0243C-C122-4223-BAE0-A59E64A33191}"/>
              </a:ext>
            </a:extLst>
          </p:cNvPr>
          <p:cNvSpPr txBox="1"/>
          <p:nvPr/>
        </p:nvSpPr>
        <p:spPr>
          <a:xfrm>
            <a:off x="2286000" y="3777734"/>
            <a:ext cx="4572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en-US" dirty="0">
              <a:effectLst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23663470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alphaModFix amt="34523"/>
          </a:blip>
          <a:stretch>
            <a:fillRect/>
          </a:stretch>
        </p:blipFill>
        <p:spPr>
          <a:xfrm>
            <a:off x="0" y="1526014"/>
            <a:ext cx="9144000" cy="6829426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1.)  Big Apple Greeter (taking visitors, from other states and other countries, around the city).…"/>
          <p:cNvSpPr txBox="1"/>
          <p:nvPr/>
        </p:nvSpPr>
        <p:spPr>
          <a:xfrm>
            <a:off x="374490" y="2020646"/>
            <a:ext cx="8395019" cy="4203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1.)  </a:t>
            </a:r>
            <a:r>
              <a:rPr b="1" dirty="0"/>
              <a:t>Big Apple Greeter</a:t>
            </a:r>
            <a:br>
              <a:rPr dirty="0"/>
            </a:br>
            <a:r>
              <a:rPr sz="3900" dirty="0"/>
              <a:t>(taking visitors, from other states and other countries, around the city).</a:t>
            </a:r>
            <a:endParaRPr sz="43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43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2.)  </a:t>
            </a:r>
            <a:r>
              <a:rPr b="1" dirty="0"/>
              <a:t>H.A.I.</a:t>
            </a:r>
            <a:r>
              <a:rPr dirty="0"/>
              <a:t> </a:t>
            </a:r>
            <a:r>
              <a:rPr sz="4300" dirty="0"/>
              <a:t>(distributing tickets to underprivileged people)</a:t>
            </a:r>
          </a:p>
        </p:txBody>
      </p:sp>
      <p:sp>
        <p:nvSpPr>
          <p:cNvPr id="145" name="ROAD to RECOVERY"/>
          <p:cNvSpPr txBox="1"/>
          <p:nvPr/>
        </p:nvSpPr>
        <p:spPr>
          <a:xfrm>
            <a:off x="41383" y="156114"/>
            <a:ext cx="9061234" cy="113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ROAD to RECOVERY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9"/>
            <a:ext cx="9144001" cy="514350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59" name="NOT ALLOWED"/>
          <p:cNvSpPr txBox="1"/>
          <p:nvPr/>
        </p:nvSpPr>
        <p:spPr>
          <a:xfrm>
            <a:off x="1711578" y="5172709"/>
            <a:ext cx="5720843" cy="1009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6000" b="1" i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NOT ALLOWED</a:t>
            </a:r>
          </a:p>
        </p:txBody>
      </p:sp>
      <p:sp>
        <p:nvSpPr>
          <p:cNvPr id="160" name="to be in touch with my grandchildren"/>
          <p:cNvSpPr txBox="1"/>
          <p:nvPr/>
        </p:nvSpPr>
        <p:spPr>
          <a:xfrm>
            <a:off x="618108" y="6040120"/>
            <a:ext cx="7907783" cy="624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 b="1" i="1">
                <a:solidFill>
                  <a:srgbClr val="3348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to be in touch with my grandchildren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 advAuto="0"/>
      <p:bldP spid="160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5"/>
          <p:cNvSpPr txBox="1"/>
          <p:nvPr/>
        </p:nvSpPr>
        <p:spPr>
          <a:xfrm>
            <a:off x="0" y="82034"/>
            <a:ext cx="9144000" cy="174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OPTIMISM</a:t>
            </a:r>
            <a:r>
              <a:t> versus PESSIMISM</a:t>
            </a:r>
            <a:endParaRPr>
              <a:solidFill>
                <a:srgbClr val="FFFFFF"/>
              </a:solidFill>
            </a:endParaRPr>
          </a:p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SURVIVOR</a:t>
            </a:r>
            <a:r>
              <a:t> versus VICTIM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1" name="An OPTIMIST sees in every problem an OPPORTUNITY…"/>
          <p:cNvSpPr txBox="1"/>
          <p:nvPr/>
        </p:nvSpPr>
        <p:spPr>
          <a:xfrm>
            <a:off x="13632" y="5655240"/>
            <a:ext cx="9116736" cy="94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 </a:t>
            </a:r>
            <a:r>
              <a:rPr b="1"/>
              <a:t>OPTIMIST</a:t>
            </a:r>
            <a:r>
              <a:t> sees in every problem an </a:t>
            </a:r>
            <a:r>
              <a:rPr b="1"/>
              <a:t>OPPORTUNITY</a:t>
            </a:r>
          </a:p>
          <a:p>
            <a:pPr algn="ctr"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PESSIMIST sees in every opportunity a PROBLEM</a:t>
            </a:r>
          </a:p>
        </p:txBody>
      </p:sp>
      <p:pic>
        <p:nvPicPr>
          <p:cNvPr id="192" name="Picture 1" descr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75" y="1259890"/>
            <a:ext cx="4309250" cy="4338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0">
                                            <p:txEl>
                                              <p:char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0">
                                            <p:txEl>
                                              <p:char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0">
                                            <p:txEl>
                                              <p:char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build="p" bldLvl="5" animBg="1" advAuto="0"/>
      <p:bldP spid="191" grpId="0" build="p" bldLvl="5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F6ED8E-57FD-4839-9773-40F5E9FF9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0274"/>
            <a:ext cx="9144000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28593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" descr="Image"/>
          <p:cNvPicPr>
            <a:picLocks noChangeAspect="1"/>
          </p:cNvPicPr>
          <p:nvPr/>
        </p:nvPicPr>
        <p:blipFill>
          <a:blip r:embed="rId2">
            <a:alphaModFix amt="43822"/>
          </a:blip>
          <a:srcRect/>
          <a:stretch>
            <a:fillRect/>
          </a:stretch>
        </p:blipFill>
        <p:spPr>
          <a:xfrm>
            <a:off x="0" y="767715"/>
            <a:ext cx="9144001" cy="611505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I am a survivor of a concentration camp.…"/>
          <p:cNvSpPr txBox="1"/>
          <p:nvPr/>
        </p:nvSpPr>
        <p:spPr>
          <a:xfrm>
            <a:off x="679624" y="800353"/>
            <a:ext cx="7784752" cy="472897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00526" indent="-200526">
              <a:spcBef>
                <a:spcPts val="600"/>
              </a:spcBef>
              <a:buSzPct val="100000"/>
              <a:buChar char="•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am a survivor of a concentration camp.</a:t>
            </a:r>
          </a:p>
          <a:p>
            <a:pPr marL="200526" indent="-200526">
              <a:spcBef>
                <a:spcPts val="600"/>
              </a:spcBef>
              <a:buSzPct val="100000"/>
              <a:buChar char="•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My eyes saw what no man should witness.</a:t>
            </a:r>
          </a:p>
          <a:p>
            <a:pPr marL="200526" indent="-200526">
              <a:spcBef>
                <a:spcPts val="600"/>
              </a:spcBef>
              <a:buSzPct val="100000"/>
              <a:buChar char="•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Gas chambers built by learned engineers.</a:t>
            </a:r>
          </a:p>
          <a:p>
            <a:pPr marL="200526" indent="-200526">
              <a:spcBef>
                <a:spcPts val="600"/>
              </a:spcBef>
              <a:buSzPct val="100000"/>
              <a:buChar char="•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Children poisoned by educated physicians.</a:t>
            </a:r>
          </a:p>
          <a:p>
            <a:pPr marL="200526" indent="-200526">
              <a:spcBef>
                <a:spcPts val="600"/>
              </a:spcBef>
              <a:buSzPct val="100000"/>
              <a:buChar char="•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Infants killed by trained nurses.</a:t>
            </a:r>
          </a:p>
          <a:p>
            <a:pPr marL="200526" indent="-200526">
              <a:spcBef>
                <a:spcPts val="600"/>
              </a:spcBef>
              <a:buSzPct val="100000"/>
              <a:buChar char="•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Women and babies shot and burned by high school and college gradua</a:t>
            </a:r>
          </a:p>
          <a:p>
            <a:pPr>
              <a:spcBef>
                <a:spcPts val="600"/>
              </a:spcBef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05" name="Rectangle 4"/>
          <p:cNvSpPr txBox="1"/>
          <p:nvPr/>
        </p:nvSpPr>
        <p:spPr>
          <a:xfrm>
            <a:off x="-162561" y="5910833"/>
            <a:ext cx="9144001" cy="85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sz="1900" b="0"/>
              <a:t>Do the RESEARCH. Not everything that you read, hear or see </a:t>
            </a:r>
          </a:p>
          <a:p>
            <a:pPr algn="ctr">
              <a:defRPr sz="3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900" b="0"/>
              <a:t>is the Gospel truth</a:t>
            </a:r>
          </a:p>
        </p:txBody>
      </p:sp>
      <p:sp>
        <p:nvSpPr>
          <p:cNvPr id="306" name="TEACH not only the MIND but also the HEART"/>
          <p:cNvSpPr txBox="1"/>
          <p:nvPr/>
        </p:nvSpPr>
        <p:spPr>
          <a:xfrm>
            <a:off x="40839" y="5058409"/>
            <a:ext cx="906232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000" b="1"/>
            </a:lvl1pPr>
          </a:lstStyle>
          <a:p>
            <a:r>
              <a:t>TEACH not only the MIND but also the HEART</a:t>
            </a:r>
          </a:p>
        </p:txBody>
      </p:sp>
      <p:sp>
        <p:nvSpPr>
          <p:cNvPr id="307" name="A SURVIVOR’s REQUEST"/>
          <p:cNvSpPr txBox="1"/>
          <p:nvPr/>
        </p:nvSpPr>
        <p:spPr>
          <a:xfrm>
            <a:off x="-174371" y="171449"/>
            <a:ext cx="9167622" cy="59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400" b="1">
                <a:solidFill>
                  <a:srgbClr val="FF7E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 SURVIVOR’s REQUEST</a:t>
            </a:r>
          </a:p>
        </p:txBody>
      </p:sp>
      <p:sp>
        <p:nvSpPr>
          <p:cNvPr id="308" name="TEACHERS"/>
          <p:cNvSpPr txBox="1"/>
          <p:nvPr/>
        </p:nvSpPr>
        <p:spPr>
          <a:xfrm>
            <a:off x="3620960" y="4570729"/>
            <a:ext cx="1902080" cy="48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TEACHERS</a:t>
            </a:r>
          </a:p>
        </p:txBody>
      </p:sp>
      <p:sp>
        <p:nvSpPr>
          <p:cNvPr id="309" name="STUDENTS"/>
          <p:cNvSpPr txBox="1"/>
          <p:nvPr/>
        </p:nvSpPr>
        <p:spPr>
          <a:xfrm>
            <a:off x="3629875" y="5631941"/>
            <a:ext cx="1884249" cy="48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STUDENTS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04">
                                            <p:txEl>
                                              <p:charRg st="266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4">
                                            <p:txEl>
                                              <p:charRg st="266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4">
                                            <p:txEl>
                                              <p:charRg st="266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build="p" bldLvl="5" animBg="1" advAuto="0"/>
      <p:bldP spid="305" grpId="0" animBg="1" advAuto="0"/>
      <p:bldP spid="306" grpId="0" animBg="1" advAuto="0"/>
      <p:bldP spid="308" grpId="0" animBg="1" advAuto="0"/>
      <p:bldP spid="309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Box 1"/>
          <p:cNvSpPr txBox="1"/>
          <p:nvPr/>
        </p:nvSpPr>
        <p:spPr>
          <a:xfrm>
            <a:off x="-1" y="-1508526"/>
            <a:ext cx="9124865" cy="641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algn="ctr">
              <a:defRPr sz="4800" b="1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algn="ctr">
              <a:defRPr sz="4800" b="1">
                <a:latin typeface="+mn-lt"/>
                <a:ea typeface="+mn-ea"/>
                <a:cs typeface="+mn-cs"/>
                <a:sym typeface="Calibri"/>
              </a:defRPr>
            </a:pPr>
            <a:endParaRPr lang="en-US" dirty="0"/>
          </a:p>
          <a:p>
            <a:pPr algn="ctr">
              <a:defRPr sz="4800" b="1">
                <a:latin typeface="+mn-lt"/>
                <a:ea typeface="+mn-ea"/>
                <a:cs typeface="+mn-cs"/>
                <a:sym typeface="Calibri"/>
              </a:defRPr>
            </a:pPr>
            <a:r>
              <a:rPr dirty="0">
                <a:solidFill>
                  <a:srgbClr val="0070C0"/>
                </a:solidFill>
              </a:rPr>
              <a:t>TO SUMARIZE</a:t>
            </a:r>
          </a:p>
          <a:p>
            <a:pPr>
              <a:defRPr sz="3200">
                <a:latin typeface="+mn-lt"/>
                <a:ea typeface="+mn-ea"/>
                <a:cs typeface="+mn-cs"/>
                <a:sym typeface="Calibri"/>
              </a:defRPr>
            </a:pPr>
            <a:endParaRPr lang="en-US" sz="2400" dirty="0"/>
          </a:p>
          <a:p>
            <a:pPr>
              <a:defRPr sz="3200">
                <a:latin typeface="+mn-lt"/>
                <a:ea typeface="+mn-ea"/>
                <a:cs typeface="+mn-cs"/>
                <a:sym typeface="Calibri"/>
              </a:defRPr>
            </a:pPr>
            <a:r>
              <a:rPr sz="2400" dirty="0"/>
              <a:t>NEVER BE A </a:t>
            </a:r>
            <a:r>
              <a:rPr sz="2400" b="1" dirty="0"/>
              <a:t>PERPETRATOR</a:t>
            </a:r>
            <a:r>
              <a:rPr dirty="0"/>
              <a:t> </a:t>
            </a:r>
            <a:r>
              <a:rPr sz="2000" dirty="0"/>
              <a:t>hurting somebody intentionally and repeatedly.</a:t>
            </a:r>
            <a:endParaRPr dirty="0">
              <a:solidFill>
                <a:srgbClr val="FFFFFF"/>
              </a:solidFill>
            </a:endParaRPr>
          </a:p>
          <a:p>
            <a:pPr>
              <a:defRPr sz="3200">
                <a:latin typeface="+mn-lt"/>
                <a:ea typeface="+mn-ea"/>
                <a:cs typeface="+mn-cs"/>
                <a:sym typeface="Calibri"/>
              </a:defRPr>
            </a:pPr>
            <a:r>
              <a:rPr sz="2400" dirty="0"/>
              <a:t>NEVER BE A </a:t>
            </a:r>
            <a:r>
              <a:rPr sz="2400" b="1" dirty="0"/>
              <a:t>VICTIM</a:t>
            </a:r>
            <a:r>
              <a:rPr dirty="0"/>
              <a:t> </a:t>
            </a:r>
            <a:r>
              <a:rPr sz="2000" dirty="0"/>
              <a:t>by keeping it to yourself. SPEAK UP.</a:t>
            </a:r>
            <a:endParaRPr dirty="0">
              <a:solidFill>
                <a:srgbClr val="FFFFFF"/>
              </a:solidFill>
            </a:endParaRPr>
          </a:p>
          <a:p>
            <a:pPr>
              <a:defRPr sz="3200">
                <a:latin typeface="+mn-lt"/>
                <a:ea typeface="+mn-ea"/>
                <a:cs typeface="+mn-cs"/>
                <a:sym typeface="Calibri"/>
              </a:defRPr>
            </a:pPr>
            <a:r>
              <a:rPr sz="2400" dirty="0"/>
              <a:t>NEVER, NEVER BE A </a:t>
            </a:r>
            <a:r>
              <a:rPr sz="2400" b="1" dirty="0"/>
              <a:t>BY-STANDER</a:t>
            </a:r>
            <a:r>
              <a:rPr dirty="0"/>
              <a:t> </a:t>
            </a:r>
            <a:r>
              <a:rPr sz="2000" dirty="0"/>
              <a:t>and be part of the problem.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 dirty="0">
              <a:solidFill>
                <a:srgbClr val="FFFFFF"/>
              </a:solidFill>
            </a:endParaRPr>
          </a:p>
          <a:p>
            <a:pPr algn="ctr"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BE AN </a:t>
            </a:r>
            <a:r>
              <a:rPr b="1" dirty="0">
                <a:solidFill>
                  <a:srgbClr val="FF0000"/>
                </a:solidFill>
              </a:rPr>
              <a:t>UP-STANDER</a:t>
            </a:r>
            <a:r>
              <a:rPr dirty="0"/>
              <a:t> </a:t>
            </a:r>
            <a:r>
              <a:rPr sz="2000" dirty="0"/>
              <a:t>and part of the </a:t>
            </a:r>
            <a:r>
              <a:rPr sz="2000" b="1" dirty="0"/>
              <a:t>solution</a:t>
            </a:r>
            <a:r>
              <a:rPr sz="2000" dirty="0"/>
              <a:t>!!!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solidFill>
                <a:srgbClr val="FFFFFF"/>
              </a:solidFill>
            </a:endParaRPr>
          </a:p>
          <a:p>
            <a:pPr algn="ctr">
              <a:defRPr sz="35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IT’S </a:t>
            </a:r>
            <a:r>
              <a:rPr b="1" dirty="0"/>
              <a:t>YOUR FUTURE</a:t>
            </a:r>
            <a:r>
              <a:rPr dirty="0"/>
              <a:t>. </a:t>
            </a:r>
          </a:p>
        </p:txBody>
      </p:sp>
      <p:sp>
        <p:nvSpPr>
          <p:cNvPr id="301" name="MAKE IT A BETTER WORLD FOR YOURSELF, YOU CHILDREN AND GRANDCHILDREN"/>
          <p:cNvSpPr txBox="1"/>
          <p:nvPr/>
        </p:nvSpPr>
        <p:spPr>
          <a:xfrm>
            <a:off x="-6501" y="5590561"/>
            <a:ext cx="9157002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MAKE IT A BETTER WORLD FOR YOURSELF, YOU CHILDREN AND GRANDCHILDREN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0"/>
            <a:ext cx="50292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amily history…"/>
          <p:cNvSpPr txBox="1"/>
          <p:nvPr/>
        </p:nvSpPr>
        <p:spPr>
          <a:xfrm>
            <a:off x="1797760" y="0"/>
            <a:ext cx="5548478" cy="118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Family history</a:t>
            </a:r>
          </a:p>
          <a:p>
            <a:pPr algn="ctr"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GREAT-GRANDPARENTS</a:t>
            </a:r>
          </a:p>
        </p:txBody>
      </p:sp>
      <p:pic>
        <p:nvPicPr>
          <p:cNvPr id="3" name="תמונה 2" descr="תמונה שמכילה טקסט, אדם, ישן, לדגמן&#10;&#10;התיאור נוצר באופן אוטומטי">
            <a:extLst>
              <a:ext uri="{FF2B5EF4-FFF2-40B4-BE49-F238E27FC236}">
                <a16:creationId xmlns:a16="http://schemas.microsoft.com/office/drawing/2014/main" id="{F80726B4-1122-4849-B51D-51BD3F00D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4" y="1309687"/>
            <a:ext cx="5010150" cy="538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" descr="Picture 1"/>
          <p:cNvPicPr>
            <a:picLocks noChangeAspect="1"/>
          </p:cNvPicPr>
          <p:nvPr/>
        </p:nvPicPr>
        <p:blipFill>
          <a:blip r:embed="rId2">
            <a:alphaModFix amt="14665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280"/>
            <a:ext cx="9144000" cy="563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1" descr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3" y="1093335"/>
            <a:ext cx="6099541" cy="420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3" descr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709" y="1092893"/>
            <a:ext cx="2847053" cy="420238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ext"/>
          <p:cNvSpPr txBox="1"/>
          <p:nvPr/>
        </p:nvSpPr>
        <p:spPr>
          <a:xfrm>
            <a:off x="4347977" y="3249929"/>
            <a:ext cx="448046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247" name="Text"/>
          <p:cNvSpPr txBox="1"/>
          <p:nvPr/>
        </p:nvSpPr>
        <p:spPr>
          <a:xfrm>
            <a:off x="4474977" y="3376929"/>
            <a:ext cx="448046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Text"/>
          <p:cNvSpPr txBox="1"/>
          <p:nvPr/>
        </p:nvSpPr>
        <p:spPr>
          <a:xfrm>
            <a:off x="4601977" y="3503929"/>
            <a:ext cx="448046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249" name="Text"/>
          <p:cNvSpPr txBox="1"/>
          <p:nvPr/>
        </p:nvSpPr>
        <p:spPr>
          <a:xfrm>
            <a:off x="4728977" y="3630929"/>
            <a:ext cx="448046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64" y="1080542"/>
            <a:ext cx="3581400" cy="584233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Box 2"/>
          <p:cNvSpPr txBox="1"/>
          <p:nvPr/>
        </p:nvSpPr>
        <p:spPr>
          <a:xfrm>
            <a:off x="-1" y="-1"/>
            <a:ext cx="9140689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+mn-lt"/>
                <a:ea typeface="+mn-ea"/>
                <a:cs typeface="+mn-cs"/>
                <a:sym typeface="Calibri"/>
              </a:defRPr>
            </a:pPr>
            <a:r>
              <a:t>Uncle DAVID and Aunt (Tante) FANNY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MURDERED in AUSCHWITZ</a:t>
            </a:r>
          </a:p>
        </p:txBody>
      </p:sp>
      <p:pic>
        <p:nvPicPr>
          <p:cNvPr id="267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9" y="1080541"/>
            <a:ext cx="4162427" cy="5842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3D2F4-92BE-4505-9B51-560FA535C761}"/>
              </a:ext>
            </a:extLst>
          </p:cNvPr>
          <p:cNvSpPr/>
          <p:nvPr/>
        </p:nvSpPr>
        <p:spPr>
          <a:xfrm>
            <a:off x="0" y="934477"/>
            <a:ext cx="9143999" cy="4708979"/>
          </a:xfrm>
          <a:prstGeom prst="rect">
            <a:avLst/>
          </a:prstGeom>
          <a:solidFill>
            <a:srgbClr val="FFFFFF"/>
          </a:solidFill>
          <a:ln w="10795" cap="flat">
            <a:solidFill>
              <a:schemeClr val="accent1"/>
            </a:solidFill>
            <a:prstDash val="solid"/>
            <a:round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SAMI’s MISSION</a:t>
            </a:r>
            <a:r>
              <a:rPr kumimoji="0" lang="en-US" sz="4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EMET (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TRUTH In HEBREW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DUCATE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 the next generation (historical facts)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 M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OTIVATE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 to be the best they can be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 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MPOWER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 to become active and UPSTANDERS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 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OLERANCE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 by accepting other peoples opinion and culture</a:t>
            </a:r>
          </a:p>
        </p:txBody>
      </p:sp>
    </p:spTree>
    <p:extLst>
      <p:ext uri="{BB962C8B-B14F-4D97-AF65-F5344CB8AC3E}">
        <p14:creationId xmlns:p14="http://schemas.microsoft.com/office/powerpoint/2010/main" val="286904804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371" y="1333220"/>
            <a:ext cx="2771479" cy="5542956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extBox 2"/>
          <p:cNvSpPr txBox="1"/>
          <p:nvPr/>
        </p:nvSpPr>
        <p:spPr>
          <a:xfrm>
            <a:off x="-1" y="-6449"/>
            <a:ext cx="9144001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“Nathan </a:t>
            </a:r>
            <a:r>
              <a:rPr sz="2400" dirty="0"/>
              <a:t>and </a:t>
            </a:r>
            <a:r>
              <a:rPr dirty="0"/>
              <a:t>Max </a:t>
            </a:r>
            <a:r>
              <a:rPr dirty="0" err="1"/>
              <a:t>Steigmann</a:t>
            </a:r>
            <a:endParaRPr lang="he-IL" dirty="0"/>
          </a:p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dirty="0"/>
              <a:t>are all smiles these days as they spend time together</a:t>
            </a:r>
            <a:r>
              <a:rPr lang="en-US" sz="2400" dirty="0"/>
              <a:t> </a:t>
            </a:r>
            <a:r>
              <a:rPr sz="2400" dirty="0"/>
              <a:t>the first meeting between them in 47 years.”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698" y="972629"/>
            <a:ext cx="3442604" cy="5892596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xtBox 5"/>
          <p:cNvSpPr txBox="1"/>
          <p:nvPr/>
        </p:nvSpPr>
        <p:spPr>
          <a:xfrm>
            <a:off x="0" y="76199"/>
            <a:ext cx="9144000" cy="144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400"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am his 1</a:t>
            </a:r>
            <a:r>
              <a:rPr baseline="29545"/>
              <a:t>st</a:t>
            </a:r>
            <a:r>
              <a:t> cousin twice removed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Box 2"/>
          <p:cNvSpPr txBox="1"/>
          <p:nvPr/>
        </p:nvSpPr>
        <p:spPr>
          <a:xfrm>
            <a:off x="65807" y="3581400"/>
            <a:ext cx="9097617" cy="2263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Italian Minister of Foreign Affairs</a:t>
            </a:r>
            <a:endParaRPr>
              <a:solidFill>
                <a:srgbClr val="FFFFFF"/>
              </a:solidFill>
            </a:endParaRPr>
          </a:p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1922</a:t>
            </a:r>
            <a:endParaRPr>
              <a:solidFill>
                <a:srgbClr val="FFFFFF"/>
              </a:solidFill>
            </a:endParaRPr>
          </a:p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Succeeded by Benito Mussolini</a:t>
            </a:r>
          </a:p>
        </p:txBody>
      </p:sp>
      <p:sp>
        <p:nvSpPr>
          <p:cNvPr id="276" name="TextBox 4"/>
          <p:cNvSpPr txBox="1"/>
          <p:nvPr/>
        </p:nvSpPr>
        <p:spPr>
          <a:xfrm>
            <a:off x="-1" y="1582625"/>
            <a:ext cx="9144001" cy="1124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Born in Vienna, Austria on December 18, 1865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Died in Rome, Italy on October 23, 1953</a:t>
            </a:r>
          </a:p>
        </p:txBody>
      </p:sp>
      <p:sp>
        <p:nvSpPr>
          <p:cNvPr id="277" name="TextBox 5"/>
          <p:cNvSpPr txBox="1"/>
          <p:nvPr/>
        </p:nvSpPr>
        <p:spPr>
          <a:xfrm>
            <a:off x="46381" y="685800"/>
            <a:ext cx="9097620" cy="897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CARLO SCHANZER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67" y="244157"/>
            <a:ext cx="9201734" cy="491717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WALKING the TALK…"/>
          <p:cNvSpPr txBox="1"/>
          <p:nvPr/>
        </p:nvSpPr>
        <p:spPr>
          <a:xfrm>
            <a:off x="2852" y="3351"/>
            <a:ext cx="913829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WALKING the TALK</a:t>
            </a:r>
          </a:p>
          <a:p>
            <a:pPr algn="ct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Since I believe in </a:t>
            </a:r>
            <a:r>
              <a:rPr b="1" dirty="0"/>
              <a:t>HARMONY</a:t>
            </a:r>
            <a:r>
              <a:rPr dirty="0"/>
              <a:t> and </a:t>
            </a:r>
            <a:r>
              <a:rPr b="1" dirty="0"/>
              <a:t>RECONCILIATIO</a:t>
            </a:r>
            <a:r>
              <a:rPr dirty="0"/>
              <a:t>N, I attended the MARCH of LIFE conference </a:t>
            </a:r>
          </a:p>
          <a:p>
            <a:pPr algn="ctr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                                                                                                           in </a:t>
            </a:r>
            <a:r>
              <a:rPr sz="1600" b="1" dirty="0" err="1"/>
              <a:t>Tuebingen</a:t>
            </a:r>
            <a:r>
              <a:rPr sz="1600" b="1" dirty="0"/>
              <a:t>, Germany</a:t>
            </a:r>
          </a:p>
        </p:txBody>
      </p:sp>
      <p:grpSp>
        <p:nvGrpSpPr>
          <p:cNvPr id="234" name="Picture 3"/>
          <p:cNvGrpSpPr/>
          <p:nvPr/>
        </p:nvGrpSpPr>
        <p:grpSpPr>
          <a:xfrm>
            <a:off x="136868" y="3655170"/>
            <a:ext cx="2235127" cy="2878417"/>
            <a:chOff x="0" y="0"/>
            <a:chExt cx="2235126" cy="2878415"/>
          </a:xfrm>
        </p:grpSpPr>
        <p:pic>
          <p:nvPicPr>
            <p:cNvPr id="233" name="Picture 3" descr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00" y="203200"/>
              <a:ext cx="1828727" cy="24339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2" name="Picture 3" descr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35127" cy="2878416"/>
            </a:xfrm>
            <a:prstGeom prst="rect">
              <a:avLst/>
            </a:prstGeom>
            <a:effectLst/>
          </p:spPr>
        </p:pic>
      </p:grpSp>
      <p:sp>
        <p:nvSpPr>
          <p:cNvPr id="235" name="(passed away 2009)"/>
          <p:cNvSpPr txBox="1"/>
          <p:nvPr/>
        </p:nvSpPr>
        <p:spPr>
          <a:xfrm>
            <a:off x="186234" y="6475671"/>
            <a:ext cx="2136395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(passed away 2009)</a:t>
            </a:r>
          </a:p>
        </p:txBody>
      </p:sp>
      <p:sp>
        <p:nvSpPr>
          <p:cNvPr id="236" name="“NO WORDS CAN MAKE THE CRUELTIES UNDONE, BUT I WANT TO SPEAK THE WORDS,…"/>
          <p:cNvSpPr txBox="1"/>
          <p:nvPr/>
        </p:nvSpPr>
        <p:spPr>
          <a:xfrm>
            <a:off x="2431940" y="4750208"/>
            <a:ext cx="6607277" cy="179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“NO WORDS CAN MAKE THE CRUELTIES UNDONE, BUT I WANT TO SPEAK THE WORDS, </a:t>
            </a:r>
          </a:p>
          <a:p>
            <a:pPr algn="ctr"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MY GRANDFATHER SHOULD HAVE DONE: I WAS TOTALLY WRONG. </a:t>
            </a:r>
          </a:p>
          <a:p>
            <a:pPr algn="ctr"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I MURDERED. COULD YOU PLEASE FORGIVE</a:t>
            </a:r>
            <a:r>
              <a:t>?”</a:t>
            </a:r>
          </a:p>
        </p:txBody>
      </p:sp>
      <p:sp>
        <p:nvSpPr>
          <p:cNvPr id="237" name="Klaus’ Grandpa"/>
          <p:cNvSpPr txBox="1"/>
          <p:nvPr/>
        </p:nvSpPr>
        <p:spPr>
          <a:xfrm>
            <a:off x="408433" y="3564351"/>
            <a:ext cx="1691997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Klaus’ Grandpa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 advAuto="0"/>
      <p:bldP spid="231" grpId="0" animBg="1" advAuto="0"/>
      <p:bldP spid="234" grpId="0" animBg="1" advAuto="0"/>
      <p:bldP spid="235" grpId="0" animBg="1" advAuto="0"/>
      <p:bldP spid="236" grpId="0" animBg="1" advAuto="0"/>
      <p:bldP spid="237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6120"/>
            <a:ext cx="9144000" cy="4876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I AM NOT WHAT HAPPENED TO ME"/>
          <p:cNvSpPr txBox="1"/>
          <p:nvPr/>
        </p:nvSpPr>
        <p:spPr>
          <a:xfrm>
            <a:off x="39179" y="256540"/>
            <a:ext cx="9065642" cy="7238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 AM NOT WHAT HAPPENED TO ME</a:t>
            </a:r>
          </a:p>
        </p:txBody>
      </p:sp>
      <p:sp>
        <p:nvSpPr>
          <p:cNvPr id="164" name="If you are not indifferent, things can be different."/>
          <p:cNvSpPr txBox="1"/>
          <p:nvPr/>
        </p:nvSpPr>
        <p:spPr>
          <a:xfrm>
            <a:off x="391413" y="4815840"/>
            <a:ext cx="8361173" cy="1898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If you are not indifferent,</a:t>
            </a:r>
            <a:br/>
            <a:r>
              <a:t>things can be </a:t>
            </a:r>
            <a:r>
              <a:rPr>
                <a:solidFill>
                  <a:srgbClr val="FFFB00"/>
                </a:solidFill>
              </a:rPr>
              <a:t>different</a:t>
            </a:r>
            <a:r>
              <a:t>.</a:t>
            </a:r>
          </a:p>
        </p:txBody>
      </p:sp>
      <p:sp>
        <p:nvSpPr>
          <p:cNvPr id="165" name="I AM WHAT I CHOOSE TO BE"/>
          <p:cNvSpPr txBox="1"/>
          <p:nvPr/>
        </p:nvSpPr>
        <p:spPr>
          <a:xfrm>
            <a:off x="529583" y="988360"/>
            <a:ext cx="8084834" cy="8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AM WHAT </a:t>
            </a:r>
            <a:r>
              <a:rPr sz="5000">
                <a:solidFill>
                  <a:srgbClr val="B28215"/>
                </a:solidFill>
              </a:rPr>
              <a:t>I CHOOSE</a:t>
            </a:r>
            <a:r>
              <a:t> TO BE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build="p" bldLvl="5" animBg="1" advAuto="0"/>
      <p:bldP spid="164" grpId="0" build="p" bldLvl="5" animBg="1" advAuto="0"/>
      <p:bldP spid="165" grpId="0" build="p" bldLvl="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29" y="758344"/>
            <a:ext cx="3323839" cy="265907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703" y="3317240"/>
            <a:ext cx="3798342" cy="342162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149" name="TextBox 4"/>
          <p:cNvSpPr txBox="1"/>
          <p:nvPr/>
        </p:nvSpPr>
        <p:spPr>
          <a:xfrm>
            <a:off x="0" y="121919"/>
            <a:ext cx="9144001" cy="587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From the </a:t>
            </a:r>
            <a:r>
              <a:rPr b="1">
                <a:solidFill>
                  <a:srgbClr val="717171"/>
                </a:solidFill>
              </a:rPr>
              <a:t>ASHES</a:t>
            </a:r>
            <a:r>
              <a:t> to </a:t>
            </a:r>
            <a:r>
              <a:rPr sz="3300" b="1">
                <a:solidFill>
                  <a:srgbClr val="FBA73D"/>
                </a:solidFill>
              </a:rPr>
              <a:t>SUCCESS</a:t>
            </a:r>
            <a:r>
              <a:t> (as a HUMAN BEING)</a:t>
            </a:r>
          </a:p>
        </p:txBody>
      </p:sp>
      <p:pic>
        <p:nvPicPr>
          <p:cNvPr id="150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249" y="759037"/>
            <a:ext cx="4582053" cy="5997363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22575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" y="0"/>
            <a:ext cx="914139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4"/>
          <p:cNvSpPr txBox="1"/>
          <p:nvPr/>
        </p:nvSpPr>
        <p:spPr>
          <a:xfrm>
            <a:off x="0" y="-45721"/>
            <a:ext cx="9144001" cy="63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Promoting </a:t>
            </a:r>
            <a:r>
              <a:rPr b="1">
                <a:solidFill>
                  <a:srgbClr val="FFFB00"/>
                </a:solidFill>
              </a:rPr>
              <a:t>HARMONY</a:t>
            </a:r>
            <a:r>
              <a:t> around the world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221" y="0"/>
            <a:ext cx="5593558" cy="685800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423" y="-714977"/>
            <a:ext cx="10667601" cy="7989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Proudest moments in my life"/>
          <p:cNvSpPr txBox="1"/>
          <p:nvPr/>
        </p:nvSpPr>
        <p:spPr>
          <a:xfrm>
            <a:off x="0" y="3679141"/>
            <a:ext cx="9144001" cy="154695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2257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Proudest moments in my life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 advAuto="0"/>
      <p:bldP spid="17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D5879-3F14-4F6B-9CEE-0464A762A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26"/>
            <a:ext cx="9144000" cy="692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268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659"/>
            <a:ext cx="9144000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he birth of my son"/>
          <p:cNvSpPr txBox="1"/>
          <p:nvPr/>
        </p:nvSpPr>
        <p:spPr>
          <a:xfrm>
            <a:off x="1597977" y="-100331"/>
            <a:ext cx="5948046" cy="8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000" b="1">
                <a:solidFill>
                  <a:srgbClr val="E2821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birth of my son</a:t>
            </a:r>
          </a:p>
        </p:txBody>
      </p:sp>
      <p:sp>
        <p:nvSpPr>
          <p:cNvPr id="177" name="Joy of…"/>
          <p:cNvSpPr txBox="1"/>
          <p:nvPr/>
        </p:nvSpPr>
        <p:spPr>
          <a:xfrm>
            <a:off x="5403405" y="694234"/>
            <a:ext cx="3528569" cy="269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Joy of</a:t>
            </a:r>
          </a:p>
          <a:p>
            <a:pPr>
              <a:defRPr sz="5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parenting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8" name="1"/>
          <p:cNvSpPr txBox="1"/>
          <p:nvPr/>
        </p:nvSpPr>
        <p:spPr>
          <a:xfrm>
            <a:off x="3919728" y="323850"/>
            <a:ext cx="1304545" cy="2670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7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animBg="1" advAuto="0"/>
      <p:bldP spid="178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OVERCOMING…"/>
          <p:cNvSpPr txBox="1"/>
          <p:nvPr/>
        </p:nvSpPr>
        <p:spPr>
          <a:xfrm>
            <a:off x="3129229" y="417830"/>
            <a:ext cx="2722982" cy="256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600">
                <a:solidFill>
                  <a:srgbClr val="FC1E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algn="ctr">
              <a:defRPr sz="3600">
                <a:solidFill>
                  <a:srgbClr val="FC1E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OVERCOMING</a:t>
            </a:r>
          </a:p>
          <a:p>
            <a:pPr algn="ctr">
              <a:defRPr sz="3600">
                <a:solidFill>
                  <a:srgbClr val="FC1E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HATE</a:t>
            </a:r>
          </a:p>
          <a:p>
            <a:pPr algn="ctr">
              <a:defRPr sz="3600">
                <a:solidFill>
                  <a:srgbClr val="FC1E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sp>
        <p:nvSpPr>
          <p:cNvPr id="182" name="2"/>
          <p:cNvSpPr txBox="1"/>
          <p:nvPr/>
        </p:nvSpPr>
        <p:spPr>
          <a:xfrm>
            <a:off x="4166870" y="4194810"/>
            <a:ext cx="810261" cy="1616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0" b="1" i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  <p:bldP spid="182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BEING HOMELESS"/>
          <p:cNvSpPr txBox="1"/>
          <p:nvPr/>
        </p:nvSpPr>
        <p:spPr>
          <a:xfrm>
            <a:off x="1813052" y="-1918971"/>
            <a:ext cx="6991097" cy="2888738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rgbClr val="FFFFFF"/>
              </a:solidFill>
            </a:endParaRPr>
          </a:p>
          <a:p>
            <a:pPr algn="ctr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rgbClr val="FFFFFF"/>
              </a:solidFill>
            </a:endParaRPr>
          </a:p>
          <a:p>
            <a:pPr algn="ctr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BEING HOMELESS</a:t>
            </a:r>
          </a:p>
        </p:txBody>
      </p:sp>
      <p:sp>
        <p:nvSpPr>
          <p:cNvPr id="186" name="Discovering hidden talents and life’s mission"/>
          <p:cNvSpPr txBox="1"/>
          <p:nvPr/>
        </p:nvSpPr>
        <p:spPr>
          <a:xfrm>
            <a:off x="1846103" y="773430"/>
            <a:ext cx="6924994" cy="844231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Discovering hidden talents and </a:t>
            </a:r>
            <a:r>
              <a:rPr u="sng"/>
              <a:t>life’s mission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7" name="3"/>
          <p:cNvSpPr txBox="1"/>
          <p:nvPr/>
        </p:nvSpPr>
        <p:spPr>
          <a:xfrm>
            <a:off x="196746" y="2019434"/>
            <a:ext cx="1375157" cy="281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 advAuto="0"/>
      <p:bldP spid="186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472"/>
            <a:ext cx="9144000" cy="6038682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Power of suggestion"/>
          <p:cNvSpPr txBox="1"/>
          <p:nvPr/>
        </p:nvSpPr>
        <p:spPr>
          <a:xfrm>
            <a:off x="0" y="12208"/>
            <a:ext cx="9144001" cy="798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7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Power of suggestion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4" y="1106277"/>
            <a:ext cx="9144001" cy="6448426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he feeling of BELONGING through a personal contact"/>
          <p:cNvSpPr txBox="1"/>
          <p:nvPr/>
        </p:nvSpPr>
        <p:spPr>
          <a:xfrm>
            <a:off x="604202" y="179589"/>
            <a:ext cx="7935596" cy="2372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feeling</a:t>
            </a:r>
            <a:r>
              <a:rPr b="1"/>
              <a:t> </a:t>
            </a:r>
            <a:r>
              <a:t>of </a:t>
            </a:r>
            <a:r>
              <a:rPr b="1"/>
              <a:t>BELONGING</a:t>
            </a:r>
            <a:br>
              <a:rPr b="1"/>
            </a:br>
            <a:r>
              <a:t>through a personal contact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 advAuto="0"/>
      <p:bldP spid="118" grpId="0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C447F-FEF9-4FBB-8852-1DCDC9227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47700"/>
            <a:ext cx="4572000" cy="556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1987C-48F5-4A78-BD25-0C168FB9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4306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Picture 1"/>
          <p:cNvGrpSpPr/>
          <p:nvPr/>
        </p:nvGrpSpPr>
        <p:grpSpPr>
          <a:xfrm>
            <a:off x="4408247" y="1239206"/>
            <a:ext cx="4439968" cy="5131428"/>
            <a:chOff x="0" y="0"/>
            <a:chExt cx="4439966" cy="5131426"/>
          </a:xfrm>
        </p:grpSpPr>
        <p:pic>
          <p:nvPicPr>
            <p:cNvPr id="320" name="Picture 1" descr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3200" y="203199"/>
              <a:ext cx="4033567" cy="46869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9" name="Picture 1" descr="Picture 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4439968" cy="5131428"/>
            </a:xfrm>
            <a:prstGeom prst="rect">
              <a:avLst/>
            </a:prstGeom>
            <a:effectLst/>
          </p:spPr>
        </p:pic>
      </p:grpSp>
      <p:sp>
        <p:nvSpPr>
          <p:cNvPr id="322" name="FREEDOM"/>
          <p:cNvSpPr txBox="1"/>
          <p:nvPr/>
        </p:nvSpPr>
        <p:spPr>
          <a:xfrm>
            <a:off x="2440908" y="41909"/>
            <a:ext cx="4262184" cy="107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500" b="1">
                <a:solidFill>
                  <a:srgbClr val="3046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FREEDOM</a:t>
            </a:r>
          </a:p>
        </p:txBody>
      </p:sp>
      <p:grpSp>
        <p:nvGrpSpPr>
          <p:cNvPr id="325" name="Image"/>
          <p:cNvGrpSpPr/>
          <p:nvPr/>
        </p:nvGrpSpPr>
        <p:grpSpPr>
          <a:xfrm>
            <a:off x="204192" y="1224760"/>
            <a:ext cx="4089322" cy="5160320"/>
            <a:chOff x="0" y="0"/>
            <a:chExt cx="4089320" cy="5160318"/>
          </a:xfrm>
        </p:grpSpPr>
        <p:pic>
          <p:nvPicPr>
            <p:cNvPr id="324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3200" y="203200"/>
              <a:ext cx="3682921" cy="47158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4089322" cy="51603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" descr="Image"/>
          <p:cNvPicPr>
            <a:picLocks noChangeAspect="1"/>
          </p:cNvPicPr>
          <p:nvPr/>
        </p:nvPicPr>
        <p:blipFill>
          <a:blip r:embed="rId2">
            <a:alphaModFix amt="52502"/>
          </a:blip>
          <a:stretch>
            <a:fillRect/>
          </a:stretch>
        </p:blipFill>
        <p:spPr>
          <a:xfrm>
            <a:off x="0" y="997585"/>
            <a:ext cx="9144001" cy="5848351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ight of the jewish people to feel safe and secure  in their homeland…"/>
          <p:cNvSpPr txBox="1"/>
          <p:nvPr/>
        </p:nvSpPr>
        <p:spPr>
          <a:xfrm>
            <a:off x="0" y="86916"/>
            <a:ext cx="8710863" cy="6771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31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algn="ctr">
              <a:defRPr sz="31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marL="285749" indent="-285749">
              <a:buSzPct val="100000"/>
              <a:buFont typeface="Arial"/>
              <a:buChar char="•"/>
              <a:defRPr sz="3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Right of the Jewish people to feel safe and secure</a:t>
            </a:r>
            <a:r>
              <a:rPr lang="en-US" dirty="0"/>
              <a:t> </a:t>
            </a:r>
            <a:r>
              <a:rPr dirty="0"/>
              <a:t>in their homeland</a:t>
            </a:r>
            <a:r>
              <a:rPr lang="he-IL" dirty="0"/>
              <a:t>.</a:t>
            </a:r>
            <a:endParaRPr dirty="0">
              <a:solidFill>
                <a:srgbClr val="FFFFFF"/>
              </a:solidFill>
            </a:endParaRPr>
          </a:p>
          <a:p>
            <a:pPr marL="285749" indent="-285749">
              <a:buSzPct val="100000"/>
              <a:buFont typeface="Arial"/>
              <a:buChar char="•"/>
              <a:defRPr sz="3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No other state would accept Jews before Israe</a:t>
            </a:r>
            <a:r>
              <a:rPr lang="en-US" dirty="0"/>
              <a:t>l</a:t>
            </a:r>
            <a:r>
              <a:rPr dirty="0"/>
              <a:t> was created-during the time of the Holocaust and beyond</a:t>
            </a:r>
            <a:r>
              <a:rPr lang="he-IL" dirty="0"/>
              <a:t>.</a:t>
            </a:r>
            <a:endParaRPr dirty="0">
              <a:solidFill>
                <a:srgbClr val="FFFFFF"/>
              </a:solidFill>
            </a:endParaRPr>
          </a:p>
          <a:p>
            <a:pPr marL="285749" indent="-285749">
              <a:buSzPct val="100000"/>
              <a:buFont typeface="Arial"/>
              <a:buChar char="•"/>
              <a:defRPr sz="3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Founded originally at the first Zionist Congress by Herzl but brought to reality by David Ben Gurion</a:t>
            </a:r>
            <a:r>
              <a:rPr lang="he-IL" dirty="0"/>
              <a:t>.</a:t>
            </a:r>
            <a:endParaRPr dirty="0"/>
          </a:p>
          <a:p>
            <a:pPr marL="285749" indent="-285749">
              <a:buSzPct val="100000"/>
              <a:buFont typeface="Arial"/>
              <a:buChar char="•"/>
              <a:defRPr sz="3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Fought for in the War of Independence when Israel was attacked by 6 Arab Nations</a:t>
            </a:r>
            <a:r>
              <a:rPr lang="he-IL" dirty="0"/>
              <a:t>.</a:t>
            </a:r>
            <a:endParaRPr dirty="0">
              <a:solidFill>
                <a:srgbClr val="FFFFFF"/>
              </a:solidFill>
            </a:endParaRPr>
          </a:p>
          <a:p>
            <a:pPr marL="285749" indent="-285749">
              <a:buSzPct val="100000"/>
              <a:buFont typeface="Arial"/>
              <a:buChar char="•"/>
              <a:defRPr sz="3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 social justice movement for the Jewish people</a:t>
            </a:r>
            <a:r>
              <a:rPr lang="he-IL" dirty="0"/>
              <a:t>.</a:t>
            </a:r>
            <a:r>
              <a:rPr dirty="0"/>
              <a:t>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30" name="Zionism"/>
          <p:cNvSpPr txBox="1"/>
          <p:nvPr/>
        </p:nvSpPr>
        <p:spPr>
          <a:xfrm>
            <a:off x="2680741" y="-118111"/>
            <a:ext cx="3782518" cy="123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Zionism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10" y="1048438"/>
            <a:ext cx="9144000" cy="533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Civil Air Patrol (Served in the IDF)"/>
          <p:cNvSpPr txBox="1"/>
          <p:nvPr/>
        </p:nvSpPr>
        <p:spPr>
          <a:xfrm>
            <a:off x="8209" y="181919"/>
            <a:ext cx="9127581" cy="587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Civil Air Patrol</a:t>
            </a:r>
            <a:r>
              <a:t> (Served in the IDF)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50" y="-421221"/>
            <a:ext cx="5562587" cy="720334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EMEMBER:…"/>
          <p:cNvSpPr txBox="1"/>
          <p:nvPr/>
        </p:nvSpPr>
        <p:spPr>
          <a:xfrm>
            <a:off x="5332576" y="609346"/>
            <a:ext cx="3811424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solidFill>
                  <a:srgbClr val="FF0000"/>
                </a:solidFill>
              </a:rPr>
              <a:t>REMEMBER</a:t>
            </a:r>
            <a:r>
              <a:rPr dirty="0"/>
              <a:t>: </a:t>
            </a:r>
          </a:p>
          <a:p>
            <a:pPr algn="ctr"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algn="ctr"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All the tragedies in the world start</a:t>
            </a:r>
            <a:r>
              <a:rPr lang="en-US" dirty="0"/>
              <a:t>/</a:t>
            </a:r>
            <a:r>
              <a:rPr dirty="0"/>
              <a:t>ed with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WORDS</a:t>
            </a:r>
            <a:r>
              <a:rPr lang="en-US" dirty="0"/>
              <a:t> </a:t>
            </a:r>
          </a:p>
          <a:p>
            <a:pPr algn="ctr"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and</a:t>
            </a:r>
            <a:r>
              <a:rPr dirty="0"/>
              <a:t> </a:t>
            </a:r>
            <a:endParaRPr lang="en-US" dirty="0"/>
          </a:p>
          <a:p>
            <a:pPr algn="ctr"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solidFill>
                  <a:srgbClr val="92D050"/>
                </a:solidFill>
              </a:rPr>
              <a:t>BULLYING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563" y="1196328"/>
            <a:ext cx="3878135" cy="536972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47" name="Curly hair for a month"/>
          <p:cNvSpPr txBox="1"/>
          <p:nvPr/>
        </p:nvSpPr>
        <p:spPr>
          <a:xfrm>
            <a:off x="-47288" y="136263"/>
            <a:ext cx="9191288" cy="8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Curly hair for a month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77876" y="1206219"/>
            <a:ext cx="4168330" cy="54369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51" name="Cowboy for a day"/>
          <p:cNvSpPr txBox="1"/>
          <p:nvPr/>
        </p:nvSpPr>
        <p:spPr>
          <a:xfrm>
            <a:off x="0" y="100683"/>
            <a:ext cx="9137176" cy="8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Cowboy for a day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1" descr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In the shelter"/>
          <p:cNvSpPr txBox="1"/>
          <p:nvPr/>
        </p:nvSpPr>
        <p:spPr>
          <a:xfrm>
            <a:off x="197617" y="294164"/>
            <a:ext cx="2085341" cy="46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 the shelter</a:t>
            </a:r>
          </a:p>
        </p:txBody>
      </p:sp>
      <p:sp>
        <p:nvSpPr>
          <p:cNvPr id="355" name="Still dignified"/>
          <p:cNvSpPr txBox="1"/>
          <p:nvPr/>
        </p:nvSpPr>
        <p:spPr>
          <a:xfrm>
            <a:off x="6780548" y="294164"/>
            <a:ext cx="2059941" cy="46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Still dignified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uxedo on a cruise"/>
          <p:cNvSpPr txBox="1"/>
          <p:nvPr/>
        </p:nvSpPr>
        <p:spPr>
          <a:xfrm>
            <a:off x="0" y="39370"/>
            <a:ext cx="9144001" cy="8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Tuxedo on a cruise</a:t>
            </a:r>
          </a:p>
        </p:txBody>
      </p:sp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802" y="1067473"/>
            <a:ext cx="4134395" cy="555366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Volunteering"/>
          <p:cNvSpPr txBox="1"/>
          <p:nvPr/>
        </p:nvSpPr>
        <p:spPr>
          <a:xfrm>
            <a:off x="-56555" y="175061"/>
            <a:ext cx="9123760" cy="8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Volunteering</a:t>
            </a:r>
          </a:p>
        </p:txBody>
      </p:sp>
      <p:pic>
        <p:nvPicPr>
          <p:cNvPr id="363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6436" y="1170061"/>
            <a:ext cx="2757778" cy="538497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urk for a day"/>
          <p:cNvSpPr txBox="1"/>
          <p:nvPr/>
        </p:nvSpPr>
        <p:spPr>
          <a:xfrm>
            <a:off x="-115056" y="269912"/>
            <a:ext cx="9109708" cy="8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Turk for a day</a:t>
            </a:r>
          </a:p>
        </p:txBody>
      </p:sp>
      <p:pic>
        <p:nvPicPr>
          <p:cNvPr id="367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68" y="1369386"/>
            <a:ext cx="3769063" cy="521870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חוץ, אדם, קרקע, עמידה&#10;&#10;התיאור נוצר באופן אוטומטי">
            <a:extLst>
              <a:ext uri="{FF2B5EF4-FFF2-40B4-BE49-F238E27FC236}">
                <a16:creationId xmlns:a16="http://schemas.microsoft.com/office/drawing/2014/main" id="{9C2D1214-F54E-447C-82DA-0EA45BB33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47625"/>
            <a:ext cx="7000875" cy="67627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23192"/>
            <a:ext cx="77724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2860" y="520858"/>
            <a:ext cx="4930824" cy="2646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4016" y="2062355"/>
            <a:ext cx="4129984" cy="273328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ENOCIDE"/>
          <p:cNvSpPr txBox="1"/>
          <p:nvPr/>
        </p:nvSpPr>
        <p:spPr>
          <a:xfrm>
            <a:off x="12535" y="3890781"/>
            <a:ext cx="4895429" cy="90486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80000"/>
              </a:lnSpc>
              <a:spcBef>
                <a:spcPts val="1000"/>
              </a:spcBef>
              <a:buClr>
                <a:srgbClr val="CAF278"/>
              </a:buClr>
              <a:buFont typeface="Arial"/>
              <a:defRPr sz="9000">
                <a:solidFill>
                  <a:srgbClr val="978C79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rPr sz="6600" dirty="0"/>
              <a:t>GENOCIDE</a:t>
            </a:r>
            <a:endParaRPr sz="6600" spc="675" dirty="0"/>
          </a:p>
        </p:txBody>
      </p:sp>
      <p:sp>
        <p:nvSpPr>
          <p:cNvPr id="210" name="GENO = GROUP   CIDE = MURDER (infanticide, homicide, suicide…)"/>
          <p:cNvSpPr txBox="1"/>
          <p:nvPr/>
        </p:nvSpPr>
        <p:spPr>
          <a:xfrm>
            <a:off x="0" y="5365907"/>
            <a:ext cx="4907964" cy="1409617"/>
          </a:xfrm>
          <a:prstGeom prst="rect">
            <a:avLst/>
          </a:prstGeom>
          <a:solidFill>
            <a:srgbClr val="978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buClr>
                <a:srgbClr val="CAF278"/>
              </a:buClr>
              <a:buFont typeface="Arial"/>
              <a:defRPr sz="2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4000" i="1" dirty="0">
                <a:latin typeface="Helvetica Neue"/>
                <a:ea typeface="Helvetica Neue"/>
                <a:cs typeface="Helvetica Neue"/>
                <a:sym typeface="Helvetica Neue"/>
              </a:rPr>
              <a:t>GENO</a:t>
            </a:r>
            <a:r>
              <a:rPr sz="4000" dirty="0"/>
              <a:t> = GROUP  </a:t>
            </a:r>
            <a:br>
              <a:rPr sz="4000" dirty="0"/>
            </a:br>
            <a:r>
              <a:rPr sz="4000" i="1" dirty="0">
                <a:latin typeface="Helvetica Neue"/>
                <a:ea typeface="Helvetica Neue"/>
                <a:cs typeface="Helvetica Neue"/>
                <a:sym typeface="Helvetica Neue"/>
              </a:rPr>
              <a:t>CIDE </a:t>
            </a:r>
            <a:r>
              <a:rPr sz="4000" dirty="0"/>
              <a:t>= MURDER</a:t>
            </a:r>
            <a:br>
              <a:rPr sz="2500" dirty="0"/>
            </a:br>
            <a:r>
              <a:rPr sz="2500" dirty="0"/>
              <a:t>(infanti</a:t>
            </a:r>
            <a:r>
              <a:rPr sz="2500" u="sng" dirty="0"/>
              <a:t>cide</a:t>
            </a:r>
            <a:r>
              <a:rPr sz="2500" dirty="0"/>
              <a:t>, homi</a:t>
            </a:r>
            <a:r>
              <a:rPr sz="2500" u="sng" dirty="0"/>
              <a:t>cide</a:t>
            </a:r>
            <a:r>
              <a:rPr sz="2500" dirty="0"/>
              <a:t>, sui</a:t>
            </a:r>
            <a:r>
              <a:rPr sz="2500" u="sng" dirty="0"/>
              <a:t>cide…</a:t>
            </a:r>
            <a:r>
              <a:rPr dirty="0"/>
              <a:t>) </a:t>
            </a:r>
          </a:p>
        </p:txBody>
      </p:sp>
      <p:sp>
        <p:nvSpPr>
          <p:cNvPr id="211" name="Rectangle"/>
          <p:cNvSpPr/>
          <p:nvPr/>
        </p:nvSpPr>
        <p:spPr>
          <a:xfrm>
            <a:off x="4886364" y="-2"/>
            <a:ext cx="149253" cy="6858001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7E79"/>
                </a:solidFill>
              </a:defRPr>
            </a:pPr>
            <a:endParaRPr/>
          </a:p>
        </p:txBody>
      </p:sp>
      <p:sp>
        <p:nvSpPr>
          <p:cNvPr id="212" name="systematic, bureaucratic murder of 6,000.000 European Jews sponsored by the state"/>
          <p:cNvSpPr txBox="1"/>
          <p:nvPr/>
        </p:nvSpPr>
        <p:spPr>
          <a:xfrm>
            <a:off x="5115670" y="732165"/>
            <a:ext cx="4050146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buClr>
                <a:srgbClr val="CAF278"/>
              </a:buClr>
              <a:buFont typeface="Arial"/>
              <a:defRPr sz="28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b="1" dirty="0"/>
              <a:t>systematic, bureaucratic murder</a:t>
            </a:r>
            <a:br>
              <a:rPr sz="2000" dirty="0"/>
            </a:br>
            <a:r>
              <a:rPr sz="2000" dirty="0"/>
              <a:t>of </a:t>
            </a:r>
            <a:endParaRPr lang="en-US" sz="2000" dirty="0"/>
          </a:p>
          <a:p>
            <a:pPr algn="ctr">
              <a:lnSpc>
                <a:spcPct val="80000"/>
              </a:lnSpc>
              <a:spcBef>
                <a:spcPts val="600"/>
              </a:spcBef>
              <a:buClr>
                <a:srgbClr val="CAF278"/>
              </a:buClr>
              <a:buFont typeface="Arial"/>
              <a:defRPr sz="28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6,000.000 European Jews</a:t>
            </a:r>
            <a:br>
              <a:rPr sz="2000" dirty="0"/>
            </a:br>
            <a:r>
              <a:rPr sz="2000" b="1" dirty="0"/>
              <a:t>sponsored by the state</a:t>
            </a:r>
            <a:endParaRPr sz="400" b="1" spc="30" dirty="0"/>
          </a:p>
        </p:txBody>
      </p:sp>
      <p:sp>
        <p:nvSpPr>
          <p:cNvPr id="213" name="Articles in media:…"/>
          <p:cNvSpPr txBox="1"/>
          <p:nvPr/>
        </p:nvSpPr>
        <p:spPr>
          <a:xfrm>
            <a:off x="5090033" y="4947331"/>
            <a:ext cx="4046221" cy="1828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/>
              <a:t>Articles</a:t>
            </a:r>
            <a:r>
              <a:rPr dirty="0"/>
              <a:t> in media</a:t>
            </a:r>
            <a:r>
              <a:rPr sz="2100" dirty="0"/>
              <a:t>:</a:t>
            </a:r>
            <a:endParaRPr lang="en-US" sz="2100" dirty="0"/>
          </a:p>
          <a:p>
            <a:pPr algn="ctr">
              <a:lnSpc>
                <a:spcPct val="80000"/>
              </a:lnSpc>
              <a:spcBef>
                <a:spcPts val="600"/>
              </a:spcBef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 algn="ctr">
              <a:lnSpc>
                <a:spcPct val="80000"/>
              </a:lnSpc>
              <a:spcBef>
                <a:spcPts val="600"/>
              </a:spcBef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Daily M</a:t>
            </a:r>
            <a:r>
              <a:rPr lang="en-US" sz="1600" dirty="0"/>
              <a:t>ail (3/2/13)</a:t>
            </a:r>
            <a:r>
              <a:rPr sz="1600" dirty="0"/>
              <a:t> </a:t>
            </a:r>
            <a:endParaRPr lang="en-US" sz="1600" dirty="0"/>
          </a:p>
          <a:p>
            <a:pPr algn="ctr">
              <a:lnSpc>
                <a:spcPct val="80000"/>
              </a:lnSpc>
              <a:spcBef>
                <a:spcPts val="600"/>
              </a:spcBef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600" dirty="0"/>
              <a:t>NYT (3/3/13)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br>
              <a:rPr dirty="0"/>
            </a:br>
            <a:r>
              <a:rPr b="1" dirty="0"/>
              <a:t>42,500</a:t>
            </a:r>
            <a:r>
              <a:rPr lang="en-US" b="1" dirty="0"/>
              <a:t> different type of</a:t>
            </a:r>
            <a:r>
              <a:rPr b="1" dirty="0"/>
              <a:t> camps</a:t>
            </a:r>
            <a:endParaRPr spc="157" dirty="0"/>
          </a:p>
        </p:txBody>
      </p:sp>
      <p:sp>
        <p:nvSpPr>
          <p:cNvPr id="214" name="HOLOCAUST"/>
          <p:cNvSpPr txBox="1"/>
          <p:nvPr/>
        </p:nvSpPr>
        <p:spPr>
          <a:xfrm>
            <a:off x="5092802" y="148944"/>
            <a:ext cx="4062499" cy="68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80000"/>
              </a:lnSpc>
              <a:spcBef>
                <a:spcPts val="1000"/>
              </a:spcBef>
              <a:buClr>
                <a:srgbClr val="CAF278"/>
              </a:buClr>
              <a:buFont typeface="Arial"/>
              <a:defRPr sz="6400">
                <a:solidFill>
                  <a:srgbClr val="FF2600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rPr sz="4800" dirty="0"/>
              <a:t>HOLOCAUST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  <p:bldP spid="208" grpId="0" animBg="1" advAuto="0"/>
      <p:bldP spid="209" grpId="0" animBg="1" advAuto="0"/>
      <p:bldP spid="210" grpId="0" animBg="1" advAuto="0"/>
      <p:bldP spid="212" grpId="0" animBg="1" advAuto="0"/>
      <p:bldP spid="213" grpId="0" animBg="1" advAuto="0"/>
      <p:bldP spid="214" grpId="0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68" y="849909"/>
            <a:ext cx="3141464" cy="614634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77" name="Reunion of Milwaukee survivors"/>
          <p:cNvSpPr txBox="1"/>
          <p:nvPr/>
        </p:nvSpPr>
        <p:spPr>
          <a:xfrm>
            <a:off x="0" y="8889"/>
            <a:ext cx="9144001" cy="83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Reunion of Milwaukee survivors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3960"/>
            <a:ext cx="9144000" cy="541020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Celebrating 50th wedding anniversary"/>
          <p:cNvSpPr txBox="1"/>
          <p:nvPr/>
        </p:nvSpPr>
        <p:spPr>
          <a:xfrm>
            <a:off x="0" y="311468"/>
            <a:ext cx="9144001" cy="673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Celebrating 50th wedding anniversary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ami on the wall _IMG_3187_1024.jpg" descr="sami on the wall _IMG_3187_1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2506"/>
            <a:ext cx="9174479" cy="724301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Miss New York"/>
          <p:cNvSpPr txBox="1"/>
          <p:nvPr/>
        </p:nvSpPr>
        <p:spPr>
          <a:xfrm>
            <a:off x="1533657" y="6104890"/>
            <a:ext cx="2208849" cy="46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Miss New York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Let’s keep in touch!"/>
          <p:cNvSpPr txBox="1"/>
          <p:nvPr/>
        </p:nvSpPr>
        <p:spPr>
          <a:xfrm>
            <a:off x="351211" y="34289"/>
            <a:ext cx="8600314" cy="2224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Let’s keep in touch!</a:t>
            </a:r>
          </a:p>
        </p:txBody>
      </p:sp>
      <p:sp>
        <p:nvSpPr>
          <p:cNvPr id="404" name="Samispeaks.com…"/>
          <p:cNvSpPr txBox="1"/>
          <p:nvPr/>
        </p:nvSpPr>
        <p:spPr>
          <a:xfrm>
            <a:off x="248595" y="2602814"/>
            <a:ext cx="5480176" cy="377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4000">
                <a:solidFill>
                  <a:srgbClr val="002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    </a:t>
            </a:r>
          </a:p>
          <a:p>
            <a:pPr>
              <a:defRPr sz="4000">
                <a:solidFill>
                  <a:srgbClr val="002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 dirty="0">
                <a:uFill>
                  <a:solidFill>
                    <a:srgbClr val="E68200"/>
                  </a:solidFill>
                </a:uFill>
                <a:hlinkClick r:id="rId2"/>
              </a:rPr>
              <a:t>Samispeaks.com</a:t>
            </a:r>
          </a:p>
          <a:p>
            <a:pPr>
              <a:defRPr sz="4000">
                <a:solidFill>
                  <a:srgbClr val="002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u="sng" dirty="0">
              <a:uFill>
                <a:solidFill>
                  <a:srgbClr val="E68200"/>
                </a:solidFill>
              </a:uFill>
              <a:hlinkClick r:id="rId2"/>
            </a:endParaRPr>
          </a:p>
          <a:p>
            <a:pPr>
              <a:defRPr sz="4000">
                <a:solidFill>
                  <a:srgbClr val="002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u="sng" dirty="0">
              <a:uFill>
                <a:solidFill>
                  <a:srgbClr val="E68200"/>
                </a:solidFill>
              </a:uFill>
              <a:hlinkClick r:id="rId2"/>
            </a:endParaRPr>
          </a:p>
          <a:p>
            <a:pPr>
              <a:defRPr sz="4000">
                <a:solidFill>
                  <a:srgbClr val="002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u="sng" dirty="0">
              <a:uFill>
                <a:solidFill>
                  <a:srgbClr val="E68200"/>
                </a:solidFill>
              </a:uFill>
              <a:hlinkClick r:id="rId2"/>
            </a:endParaRPr>
          </a:p>
          <a:p>
            <a:pPr>
              <a:defRPr sz="3900">
                <a:solidFill>
                  <a:srgbClr val="002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 dirty="0">
                <a:uFill>
                  <a:solidFill>
                    <a:srgbClr val="E68200"/>
                  </a:solidFill>
                </a:uFill>
                <a:hlinkClick r:id="rId3"/>
              </a:rPr>
              <a:t>sami1939@gmail.com</a:t>
            </a:r>
          </a:p>
        </p:txBody>
      </p:sp>
      <p:sp>
        <p:nvSpPr>
          <p:cNvPr id="405" name="Mail"/>
          <p:cNvSpPr/>
          <p:nvPr/>
        </p:nvSpPr>
        <p:spPr>
          <a:xfrm>
            <a:off x="377100" y="4766592"/>
            <a:ext cx="991548" cy="626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FFFFFF"/>
          </a:solidFill>
          <a:ln w="10795">
            <a:solidFill>
              <a:srgbClr val="0039C6"/>
            </a:solidFill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0" y="1644650"/>
            <a:ext cx="3810000" cy="483870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World"/>
          <p:cNvSpPr/>
          <p:nvPr/>
        </p:nvSpPr>
        <p:spPr>
          <a:xfrm>
            <a:off x="377100" y="1968499"/>
            <a:ext cx="991548" cy="991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FFFFFF"/>
          </a:solidFill>
          <a:ln w="10795">
            <a:solidFill>
              <a:schemeClr val="accent1"/>
            </a:solidFill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0350" y="6088501"/>
            <a:ext cx="661658" cy="769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703"/>
            <a:ext cx="9144001" cy="5665434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VIVA"/>
          <p:cNvSpPr txBox="1"/>
          <p:nvPr/>
        </p:nvSpPr>
        <p:spPr>
          <a:xfrm>
            <a:off x="3805179" y="1883410"/>
            <a:ext cx="1692378" cy="959442"/>
          </a:xfrm>
          <a:prstGeom prst="rect">
            <a:avLst/>
          </a:prstGeom>
          <a:ln w="12700">
            <a:miter lim="400000"/>
          </a:ln>
          <a:effectLst>
            <a:outerShdw blurRad="254000" dist="127000" rotWithShape="0">
              <a:srgbClr val="797979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700" b="1">
                <a:solidFill>
                  <a:srgbClr val="F7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VIVA</a:t>
            </a:r>
          </a:p>
        </p:txBody>
      </p:sp>
      <p:sp>
        <p:nvSpPr>
          <p:cNvPr id="412" name="¡GRACIAS! Deseo volver con ustedes cada año…"/>
          <p:cNvSpPr txBox="1"/>
          <p:nvPr/>
        </p:nvSpPr>
        <p:spPr>
          <a:xfrm>
            <a:off x="948606" y="34289"/>
            <a:ext cx="7405524" cy="1197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/>
              <a:t>¡GRACIAS!</a:t>
            </a:r>
            <a:br/>
            <a:r>
              <a:t>Deseo volver con ustedes cada año…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C59DC6B4-C501-4A0F-AF3F-D4431D54B93B}"/>
              </a:ext>
            </a:extLst>
          </p:cNvPr>
          <p:cNvSpPr/>
          <p:nvPr/>
        </p:nvSpPr>
        <p:spPr>
          <a:xfrm>
            <a:off x="3720720" y="5739494"/>
            <a:ext cx="5423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SAMISPEAKS.COM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7BDABC4-AC92-4B84-BA93-3C6897B15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7" t="7081" r="8482" b="24677"/>
          <a:stretch/>
        </p:blipFill>
        <p:spPr>
          <a:xfrm>
            <a:off x="0" y="816428"/>
            <a:ext cx="9144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199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1"/>
            <a:ext cx="4042161" cy="217917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"/>
          <p:cNvSpPr txBox="1"/>
          <p:nvPr/>
        </p:nvSpPr>
        <p:spPr>
          <a:xfrm>
            <a:off x="0" y="478185"/>
            <a:ext cx="9144000" cy="1909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  <a:buClr>
                <a:srgbClr val="CAF278"/>
              </a:buClr>
              <a:buFont typeface="Arial"/>
              <a:defRPr sz="6300">
                <a:solidFill>
                  <a:srgbClr val="978C79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spc="472"/>
          </a:p>
        </p:txBody>
      </p:sp>
      <p:sp>
        <p:nvSpPr>
          <p:cNvPr id="218" name="GENO = GROUP  CIDE=MURDER…"/>
          <p:cNvSpPr txBox="1"/>
          <p:nvPr/>
        </p:nvSpPr>
        <p:spPr>
          <a:xfrm>
            <a:off x="5036631" y="1382038"/>
            <a:ext cx="3429092" cy="797141"/>
          </a:xfrm>
          <a:prstGeom prst="rect">
            <a:avLst/>
          </a:prstGeom>
          <a:solidFill>
            <a:srgbClr val="978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buClr>
                <a:srgbClr val="CAF278"/>
              </a:buClr>
              <a:buFont typeface="Arial"/>
              <a:defRPr sz="1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GENO = GROUP  CIDE=MURDER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buClr>
                <a:srgbClr val="CAF278"/>
              </a:buClr>
              <a:buFont typeface="Arial"/>
              <a:defRPr sz="1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(infanti</a:t>
            </a:r>
            <a:r>
              <a:rPr u="sng" dirty="0"/>
              <a:t>cide</a:t>
            </a:r>
            <a:r>
              <a:rPr dirty="0"/>
              <a:t>, homi</a:t>
            </a:r>
            <a:r>
              <a:rPr u="sng" dirty="0"/>
              <a:t>cide</a:t>
            </a:r>
            <a:r>
              <a:rPr dirty="0"/>
              <a:t>, sui</a:t>
            </a:r>
            <a:r>
              <a:rPr u="sng" dirty="0"/>
              <a:t>cide</a:t>
            </a:r>
            <a:r>
              <a:rPr dirty="0"/>
              <a:t>) </a:t>
            </a:r>
          </a:p>
        </p:txBody>
      </p:sp>
      <p:sp>
        <p:nvSpPr>
          <p:cNvPr id="219" name="CLASSIFICATION (US vs THEM)…"/>
          <p:cNvSpPr txBox="1"/>
          <p:nvPr/>
        </p:nvSpPr>
        <p:spPr>
          <a:xfrm>
            <a:off x="3" y="3663529"/>
            <a:ext cx="9143997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1. CLASSIFICATION (US vs THEM)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2. SYMBOLIZATION (triangles with various colors, signs, letters, etc.) 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3. DISCRIMINATION (segregation, apartheid, etc.)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4. DEHUMANIZATION (portrayed as animals: rats, pigs, monkeys, etc.)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5. ORGANIZATION (usually by the state)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6. POLARIZATION (groups are driven apart)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7. PREPARATION/IDENTIFICATION (ghettos and various camps) </a:t>
            </a: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Final IMPLEMENTATION</a:t>
            </a: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8. PERSECUTION (separate victims by ethnicity, religion, prisoners of war, etc.)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9. EXTERMINATION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10. DENIAL</a:t>
            </a:r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     </a:t>
            </a:r>
            <a:endParaRPr dirty="0">
              <a:solidFill>
                <a:srgbClr val="FFFFFF"/>
              </a:solidFill>
            </a:endParaRPr>
          </a:p>
          <a:p>
            <a:pPr>
              <a:defRPr sz="1600" b="1">
                <a:solidFill>
                  <a:srgbClr val="BF4D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solidFill>
                <a:srgbClr val="FFFFFF"/>
              </a:solidFill>
            </a:endParaRPr>
          </a:p>
          <a:p>
            <a:pPr marL="342900" indent="-342900">
              <a:buSzPct val="100000"/>
              <a:buFontTx/>
              <a:buAutoNum type="arabicPeriod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 marL="342900" indent="-342900">
              <a:buSzPct val="100000"/>
              <a:buAutoNum type="arabicPeriod"/>
              <a:defRPr sz="1600">
                <a:solidFill>
                  <a:srgbClr val="BF4D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b="0" dirty="0"/>
          </a:p>
        </p:txBody>
      </p:sp>
      <p:sp>
        <p:nvSpPr>
          <p:cNvPr id="220" name="10 STAGES OF GENOCIDE…"/>
          <p:cNvSpPr txBox="1"/>
          <p:nvPr/>
        </p:nvSpPr>
        <p:spPr>
          <a:xfrm>
            <a:off x="-1" y="2422137"/>
            <a:ext cx="9143997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10 STAGES </a:t>
            </a:r>
            <a:r>
              <a:rPr lang="en-US" dirty="0"/>
              <a:t>of</a:t>
            </a:r>
            <a:r>
              <a:rPr dirty="0"/>
              <a:t> </a:t>
            </a:r>
            <a:r>
              <a:rPr lang="en-US" dirty="0"/>
              <a:t>HOLOCAUST and </a:t>
            </a:r>
            <a:r>
              <a:rPr dirty="0"/>
              <a:t>GENOCIDE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By Dr. GREGORY H. STANTON</a:t>
            </a:r>
          </a:p>
          <a:p>
            <a:pPr algn="ctr"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 </a:t>
            </a:r>
          </a:p>
          <a:p>
            <a:pPr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rgbClr val="0070C0"/>
                </a:solidFill>
              </a:rPr>
              <a:t>      Early SIGNS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21" name="GENOCIDE"/>
          <p:cNvSpPr txBox="1"/>
          <p:nvPr/>
        </p:nvSpPr>
        <p:spPr>
          <a:xfrm>
            <a:off x="4191713" y="301510"/>
            <a:ext cx="4802735" cy="90486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80000"/>
              </a:lnSpc>
              <a:spcBef>
                <a:spcPts val="1000"/>
              </a:spcBef>
              <a:buClr>
                <a:srgbClr val="CAF278"/>
              </a:buClr>
              <a:buFont typeface="Arial"/>
              <a:defRPr sz="7000">
                <a:solidFill>
                  <a:srgbClr val="978C79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rPr sz="6600" dirty="0"/>
              <a:t>GENOCIDE</a:t>
            </a:r>
            <a:endParaRPr sz="6600" spc="525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build="p" animBg="1" advAuto="0"/>
      <p:bldP spid="220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alphaModFix amt="34523"/>
          </a:blip>
          <a:stretch>
            <a:fillRect/>
          </a:stretch>
        </p:blipFill>
        <p:spPr>
          <a:xfrm>
            <a:off x="-82766" y="1777525"/>
            <a:ext cx="9144000" cy="716682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1.)  Big Apple Greeter (taking visitors, from other states and other countries, around the city).…"/>
          <p:cNvSpPr txBox="1"/>
          <p:nvPr/>
        </p:nvSpPr>
        <p:spPr>
          <a:xfrm>
            <a:off x="429379" y="1386473"/>
            <a:ext cx="8202476" cy="587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800" dirty="0"/>
              <a:t>1.)  </a:t>
            </a:r>
            <a:r>
              <a:rPr lang="en-US" sz="2800" b="1" dirty="0"/>
              <a:t>The background of the Holocaust </a:t>
            </a:r>
            <a:r>
              <a:rPr sz="2000" dirty="0"/>
              <a:t>(</a:t>
            </a:r>
            <a:r>
              <a:rPr lang="en-US" sz="2000" dirty="0"/>
              <a:t>Germany</a:t>
            </a:r>
            <a:r>
              <a:rPr sz="2000" dirty="0"/>
              <a:t>)</a:t>
            </a:r>
            <a:endParaRPr lang="en-US" sz="20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0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/>
              <a:t>2.)</a:t>
            </a:r>
            <a:r>
              <a:rPr lang="en-US" sz="2000" b="1" dirty="0"/>
              <a:t>   </a:t>
            </a:r>
            <a:r>
              <a:rPr lang="en-US" sz="2800" b="1" dirty="0"/>
              <a:t>The Holocaust </a:t>
            </a:r>
            <a:r>
              <a:rPr lang="en-US" sz="2000" dirty="0"/>
              <a:t>(The violence) </a:t>
            </a:r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000" dirty="0"/>
          </a:p>
          <a:p>
            <a:pPr lvl="0"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>
                <a:latin typeface="Helvetica Neue"/>
                <a:sym typeface="Helvetica Neue"/>
              </a:rPr>
              <a:t>4.)  </a:t>
            </a:r>
            <a:r>
              <a:rPr lang="en-US" sz="2800" b="1" dirty="0">
                <a:latin typeface="Helvetica Neue"/>
                <a:sym typeface="Helvetica Neue"/>
              </a:rPr>
              <a:t>The Holocaust</a:t>
            </a:r>
            <a:r>
              <a:rPr lang="en-US" sz="2800" dirty="0">
                <a:latin typeface="Helvetica Neue"/>
                <a:sym typeface="Helvetica Neue"/>
              </a:rPr>
              <a:t> </a:t>
            </a:r>
            <a:r>
              <a:rPr lang="en-US" sz="2000" dirty="0">
                <a:latin typeface="Helvetica Neue"/>
                <a:sym typeface="Helvetica Neue"/>
              </a:rPr>
              <a:t>(Ukraine / Murder-by-bullets) </a:t>
            </a:r>
          </a:p>
          <a:p>
            <a:pPr lvl="0"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dirty="0">
              <a:latin typeface="Helvetica Neue"/>
              <a:sym typeface="Helvetica Neue"/>
            </a:endParaRPr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/>
              <a:t>3.) </a:t>
            </a:r>
            <a:r>
              <a:rPr lang="en-US" sz="2800" b="1" dirty="0"/>
              <a:t>The Holocaust</a:t>
            </a:r>
            <a:r>
              <a:rPr lang="en-US" sz="2800" dirty="0"/>
              <a:t> </a:t>
            </a:r>
            <a:r>
              <a:rPr lang="en-US" sz="2000" dirty="0"/>
              <a:t>(Museum of the </a:t>
            </a:r>
            <a:r>
              <a:rPr lang="en-US" sz="2000" b="1" dirty="0">
                <a:solidFill>
                  <a:srgbClr val="FF0000"/>
                </a:solidFill>
              </a:rPr>
              <a:t>EXTINCT JEWISH RACE</a:t>
            </a:r>
            <a:r>
              <a:rPr lang="en-US" sz="2000" dirty="0"/>
              <a:t>)</a:t>
            </a:r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/>
              <a:t>5.)  </a:t>
            </a:r>
            <a:r>
              <a:rPr lang="en-US" sz="2800" b="1" dirty="0"/>
              <a:t>The Holocaust</a:t>
            </a:r>
            <a:r>
              <a:rPr lang="en-US" sz="2800" dirty="0"/>
              <a:t> </a:t>
            </a:r>
            <a:r>
              <a:rPr lang="en-US" sz="2000" dirty="0"/>
              <a:t>(Comparing the past to the present)</a:t>
            </a:r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/>
              <a:t>6.)  </a:t>
            </a:r>
            <a:r>
              <a:rPr lang="en-US" sz="2800" b="1" dirty="0"/>
              <a:t>The Holocaust</a:t>
            </a:r>
            <a:r>
              <a:rPr lang="en-US" sz="2800" dirty="0"/>
              <a:t> </a:t>
            </a:r>
            <a:r>
              <a:rPr lang="en-US" sz="2000" dirty="0"/>
              <a:t>(Holocaust and Israel)</a:t>
            </a:r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/>
              <a:t>7.)  </a:t>
            </a:r>
            <a:r>
              <a:rPr lang="en-US" sz="2800" b="1" dirty="0"/>
              <a:t>The Holocaust</a:t>
            </a:r>
            <a:r>
              <a:rPr lang="en-US" sz="2800" dirty="0"/>
              <a:t> </a:t>
            </a:r>
            <a:r>
              <a:rPr lang="en-US" sz="2000" dirty="0"/>
              <a:t>(Using the proper words. False narratives)</a:t>
            </a:r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dirty="0"/>
          </a:p>
          <a:p>
            <a:pPr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000" dirty="0"/>
          </a:p>
        </p:txBody>
      </p:sp>
      <p:sp>
        <p:nvSpPr>
          <p:cNvPr id="145" name="ROAD to RECOVERY"/>
          <p:cNvSpPr txBox="1"/>
          <p:nvPr/>
        </p:nvSpPr>
        <p:spPr>
          <a:xfrm>
            <a:off x="0" y="232311"/>
            <a:ext cx="9061234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/>
              <a:t>IDEAS to EXPLORE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5361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 bldLvl="5" animBg="1" advAuto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0000FF"/>
      </a:hlink>
      <a:folHlink>
        <a:srgbClr val="FF00FF"/>
      </a:folHlink>
    </a:clrScheme>
    <a:fontScheme name="Horiz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>
          <a:outerShdw blurRad="50800" dist="42924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0000FF"/>
      </a:hlink>
      <a:folHlink>
        <a:srgbClr val="FF00FF"/>
      </a:folHlink>
    </a:clrScheme>
    <a:fontScheme name="Horiz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>
          <a:outerShdw blurRad="50800" dist="42924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1448</Words>
  <Application>Microsoft Office PowerPoint</Application>
  <PresentationFormat>On-screen Show (4:3)</PresentationFormat>
  <Paragraphs>240</Paragraphs>
  <Slides>77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Arial</vt:lpstr>
      <vt:lpstr>Arial Narrow</vt:lpstr>
      <vt:lpstr>Calibri</vt:lpstr>
      <vt:lpstr>Helvetica Neue</vt:lpstr>
      <vt:lpstr>Helvetica Neue Black Condensed</vt:lpstr>
      <vt:lpstr>Helvetica Neue Medium</vt:lpstr>
      <vt:lpstr>Marker Felt</vt:lpstr>
      <vt:lpstr>SignPainter-HouseScript Semibol</vt:lpstr>
      <vt:lpstr>Horizon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 Steigmann</dc:creator>
  <cp:lastModifiedBy>Avner Avraham</cp:lastModifiedBy>
  <cp:revision>72</cp:revision>
  <dcterms:modified xsi:type="dcterms:W3CDTF">2022-05-18T17:24:58Z</dcterms:modified>
</cp:coreProperties>
</file>